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webextensions/webextension1.xml" ContentType="application/vnd.ms-office.webextension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4"/>
  </p:sldMasterIdLst>
  <p:notesMasterIdLst>
    <p:notesMasterId r:id="rId28"/>
  </p:notesMasterIdLst>
  <p:handoutMasterIdLst>
    <p:handoutMasterId r:id="rId29"/>
  </p:handoutMasterIdLst>
  <p:sldIdLst>
    <p:sldId id="314" r:id="rId5"/>
    <p:sldId id="346" r:id="rId6"/>
    <p:sldId id="362" r:id="rId7"/>
    <p:sldId id="352" r:id="rId8"/>
    <p:sldId id="353" r:id="rId9"/>
    <p:sldId id="354" r:id="rId10"/>
    <p:sldId id="355" r:id="rId11"/>
    <p:sldId id="356" r:id="rId12"/>
    <p:sldId id="357" r:id="rId13"/>
    <p:sldId id="347" r:id="rId14"/>
    <p:sldId id="348" r:id="rId15"/>
    <p:sldId id="349" r:id="rId16"/>
    <p:sldId id="370" r:id="rId17"/>
    <p:sldId id="371" r:id="rId18"/>
    <p:sldId id="350" r:id="rId19"/>
    <p:sldId id="369" r:id="rId20"/>
    <p:sldId id="351" r:id="rId21"/>
    <p:sldId id="359" r:id="rId22"/>
    <p:sldId id="361" r:id="rId23"/>
    <p:sldId id="256" r:id="rId24"/>
    <p:sldId id="358" r:id="rId25"/>
    <p:sldId id="365" r:id="rId26"/>
    <p:sldId id="3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5C6"/>
    <a:srgbClr val="FF868B"/>
    <a:srgbClr val="33BDB5"/>
    <a:srgbClr val="F7CD9D"/>
    <a:srgbClr val="F8B90E"/>
    <a:srgbClr val="FFD74D"/>
    <a:srgbClr val="00B4B4"/>
    <a:srgbClr val="00D0FF"/>
    <a:srgbClr val="F6F7FF"/>
    <a:srgbClr val="D4D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1F400E-73AE-3E07-134D-C149F965E850}" v="1" dt="2025-04-28T19:19:55.481"/>
    <p1510:client id="{583C83FE-DF10-0F40-9CC9-5985965F2AC5}" v="3890" dt="2025-04-28T19:51:25.823"/>
    <p1510:client id="{58B16D62-1A52-8CED-12E0-9420FDC36019}" v="13" dt="2025-04-28T16:47:13.303"/>
    <p1510:client id="{5F4FCFBF-C8B1-1250-7116-6C7F85467921}" v="7" dt="2025-04-28T16:13:47.082"/>
    <p1510:client id="{6648B904-8199-9E24-BF6C-F75B4E8B784B}" v="39" dt="2025-04-28T14:48:14.781"/>
    <p1510:client id="{A48C7DF0-02C9-E975-9EBC-731FBEDCE537}" v="45" dt="2025-04-28T15:31:29.044"/>
    <p1510:client id="{D8CEA474-21EA-E782-B0CE-09316867C1DC}" v="608" dt="2025-04-28T18:01:22.276"/>
    <p1510:client id="{E2000DD5-9E08-132B-E3E6-A7B98840A338}" v="12" dt="2025-04-28T14:53:15.782"/>
    <p1510:client id="{E3CE656D-683A-1B47-BE1A-B7AE8392592B}" v="31" dt="2025-04-28T19:44:36.856"/>
    <p1510:client id="{E5D24948-8344-C027-AC82-01CBC48BAE52}" v="521" dt="2025-04-27T23:23:06.981"/>
    <p1510:client id="{E6D777C8-FB91-FC1B-137C-19E48BF5A5A5}" v="47" dt="2025-04-28T19:37:03.718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686"/>
  </p:normalViewPr>
  <p:slideViewPr>
    <p:cSldViewPr snapToGrid="0">
      <p:cViewPr varScale="1">
        <p:scale>
          <a:sx n="109" d="100"/>
          <a:sy n="109" d="100"/>
        </p:scale>
        <p:origin x="784" y="192"/>
      </p:cViewPr>
      <p:guideLst>
        <p:guide orient="horz" pos="1416"/>
        <p:guide orient="horz" pos="100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4/28/25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94B57-EC5A-871F-6A00-C47BA9574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7DD762-C983-2F14-A338-43359F849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B789D8-54D8-6779-DEEF-489EA6EC5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4072B-AB59-7267-2476-21C4EC8844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2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87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757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24F5F-7B9F-76C7-0180-870411D7B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DE6B0-9D36-2C47-D3C4-8AEB76513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FD81EF-2047-9CC4-7EC9-04018E761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D8F14-D418-00AA-FB63-06FC958929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08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62755-985C-0228-B25E-8F5DB7ED1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EE5054-DF05-3924-98DE-0E9551E3CF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7B6B14-B4C8-2BDC-F7EB-200CD4A061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Partner with luxury dealerships to certify high-value vehicles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How: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Offer early-adopter partnerships where </a:t>
            </a:r>
            <a:r>
              <a:rPr lang="en-US" err="1"/>
              <a:t>AutoLedger</a:t>
            </a:r>
            <a:r>
              <a:rPr lang="en-US"/>
              <a:t> setup is </a:t>
            </a:r>
            <a:r>
              <a:rPr lang="en-US" b="1"/>
              <a:t>free</a:t>
            </a:r>
            <a:r>
              <a:rPr lang="en-US"/>
              <a:t> for the first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Give dealers "</a:t>
            </a:r>
            <a:r>
              <a:rPr lang="en-US" err="1"/>
              <a:t>AutoLedger</a:t>
            </a:r>
            <a:r>
              <a:rPr lang="en-US"/>
              <a:t> Verified" digital certificates they can attach to listings.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Help them sell cars faster by advertising </a:t>
            </a:r>
            <a:r>
              <a:rPr lang="en-US" i="1"/>
              <a:t>“blockchain-verified history”</a:t>
            </a:r>
            <a:r>
              <a:rPr lang="en-US"/>
              <a:t> to buyers who care about provenance.</a:t>
            </a:r>
          </a:p>
          <a:p>
            <a:endParaRPr lang="en-US"/>
          </a:p>
          <a:p>
            <a:endParaRPr lang="en-US"/>
          </a:p>
          <a:p>
            <a:r>
              <a:rPr lang="en-US" b="1"/>
              <a:t>Enable trusted mechanics to upload service records to blockchain instantly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How: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Build a simple mobile app/web portal for mechanics to upload service logs linked to VINs.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Pre-approve trusted repair shops into a </a:t>
            </a:r>
            <a:r>
              <a:rPr lang="en-US" b="1"/>
              <a:t>Verified Provider Network</a:t>
            </a:r>
            <a:r>
              <a:rPr lang="en-US"/>
              <a:t> (VPN).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Reward shops with </a:t>
            </a:r>
            <a:r>
              <a:rPr lang="en-US" i="1"/>
              <a:t>free marketing badges</a:t>
            </a:r>
            <a:r>
              <a:rPr lang="en-US"/>
              <a:t> (“Certified </a:t>
            </a:r>
            <a:r>
              <a:rPr lang="en-US" err="1"/>
              <a:t>AutoLedger</a:t>
            </a:r>
            <a:r>
              <a:rPr lang="en-US"/>
              <a:t> Service Provider”).</a:t>
            </a:r>
          </a:p>
          <a:p>
            <a:endParaRPr lang="en-US"/>
          </a:p>
          <a:p>
            <a:r>
              <a:rPr lang="en-US" b="1"/>
              <a:t>Incentivize insurers and lenders to offer discounts for verified histories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How: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Partner with select insurance companies and lenders.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Show them data that cars with full blockchain histories = </a:t>
            </a:r>
            <a:r>
              <a:rPr lang="en-US" b="1"/>
              <a:t>lower risk</a:t>
            </a:r>
            <a:r>
              <a:rPr lang="en-US"/>
              <a:t> (fewer accidents, fraud cases).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Offer </a:t>
            </a:r>
            <a:r>
              <a:rPr lang="en-US" b="1" err="1"/>
              <a:t>AutoLedger</a:t>
            </a:r>
            <a:r>
              <a:rPr lang="en-US" b="1"/>
              <a:t> Certification Discounts</a:t>
            </a:r>
            <a:r>
              <a:rPr lang="en-US"/>
              <a:t> (lower premiums or better loan terms).</a:t>
            </a:r>
          </a:p>
          <a:p>
            <a:endParaRPr lang="en-US"/>
          </a:p>
          <a:p>
            <a:r>
              <a:rPr lang="en-US" b="1"/>
              <a:t>Provide free VIN lookup tools for consumers to verify vehicle records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How: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Launch a free VIN scan feature on </a:t>
            </a:r>
            <a:r>
              <a:rPr lang="en-US" err="1"/>
              <a:t>AutoLedger</a:t>
            </a:r>
            <a:r>
              <a:rPr lang="en-US"/>
              <a:t> app and website.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Allow buyers to check ownership + service records instantly.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Every VIN scan that finds an </a:t>
            </a:r>
            <a:r>
              <a:rPr lang="en-US" err="1"/>
              <a:t>AutoLedger</a:t>
            </a:r>
            <a:r>
              <a:rPr lang="en-US"/>
              <a:t> record = free marketing (“proof it works”).</a:t>
            </a:r>
          </a:p>
          <a:p>
            <a:endParaRPr lang="en-US"/>
          </a:p>
          <a:p>
            <a:r>
              <a:rPr lang="en-US" b="1"/>
              <a:t>Launch "</a:t>
            </a:r>
            <a:r>
              <a:rPr lang="en-US" b="1" err="1"/>
              <a:t>AutoLedger</a:t>
            </a:r>
            <a:r>
              <a:rPr lang="en-US" b="1"/>
              <a:t> Verified" certification badges for listings and promotions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/>
              <a:t>How: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Create a recognizable </a:t>
            </a:r>
            <a:r>
              <a:rPr lang="en-US" err="1"/>
              <a:t>AutoLedger</a:t>
            </a:r>
            <a:r>
              <a:rPr lang="en-US"/>
              <a:t> Verified badge.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Give it FREE to dealerships, mechanics, and sellers with verified cars.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Promote cars with badges on listings (websites, apps, auctions).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A6703-A52F-CAED-FF81-32F9CE1D58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21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F6C17-53A9-B7E8-6230-BA53578D0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1544E-D767-D7FA-DFD1-588214780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B5FB4A-47AB-B28C-34D7-172768285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3A9F2C-1290-7550-A7EE-9E1A62016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77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56217-0B3A-914C-067C-AF88C0677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137CA-706E-141F-A902-867E45B4F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2896E-CB06-735D-89AD-D5CF08117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88E69-032D-1BAE-FF10-7B28664CB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56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8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99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0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450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94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55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459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790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2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48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16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/>
              <a:t>Click to add subtitle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3606A3B-5B75-C830-0580-02B3AF648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698" r="40000"/>
          <a:stretch>
            <a:fillRect/>
          </a:stretch>
        </p:blipFill>
        <p:spPr>
          <a:xfrm>
            <a:off x="8077200" y="0"/>
            <a:ext cx="4114800" cy="5712824"/>
          </a:xfrm>
          <a:custGeom>
            <a:avLst/>
            <a:gdLst>
              <a:gd name="connsiteX0" fmla="*/ 0 w 4114800"/>
              <a:gd name="connsiteY0" fmla="*/ 0 h 5712824"/>
              <a:gd name="connsiteX1" fmla="*/ 4114800 w 4114800"/>
              <a:gd name="connsiteY1" fmla="*/ 0 h 5712824"/>
              <a:gd name="connsiteX2" fmla="*/ 4114800 w 4114800"/>
              <a:gd name="connsiteY2" fmla="*/ 5712824 h 5712824"/>
              <a:gd name="connsiteX3" fmla="*/ 0 w 4114800"/>
              <a:gd name="connsiteY3" fmla="*/ 5712824 h 571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800" h="5712824">
                <a:moveTo>
                  <a:pt x="0" y="0"/>
                </a:moveTo>
                <a:lnTo>
                  <a:pt x="4114800" y="0"/>
                </a:lnTo>
                <a:lnTo>
                  <a:pt x="4114800" y="5712824"/>
                </a:lnTo>
                <a:lnTo>
                  <a:pt x="0" y="5712824"/>
                </a:lnTo>
                <a:close/>
              </a:path>
            </a:pathLst>
          </a:cu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5B92DB2-64DD-608F-360F-52958A93E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45683" y="944192"/>
            <a:ext cx="1291008" cy="129100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8EDAF-6CF8-D96E-EB91-CAFEBE0CA1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1187" y="247518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solidFill>
            <a:schemeClr val="accent3"/>
          </a:solidFill>
          <a:ln w="57150">
            <a:noFill/>
          </a:ln>
        </p:spPr>
        <p:txBody>
          <a:bodyPr wrap="square" tIns="11887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3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EC223C2-E475-8E7A-48D4-A9BC2EB69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49382" y="1747860"/>
            <a:ext cx="2692400" cy="2692400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D9D7CE-BCD9-0B12-1945-C5FFE31A7D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93014" y="361075"/>
            <a:ext cx="2115351" cy="21153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24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8F333FA-6DDE-DB6C-73BB-FE8387977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15508" y="4240999"/>
            <a:ext cx="2115351" cy="21153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707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C12813-DBA6-41C2-2418-83919E059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741680" y="0"/>
            <a:ext cx="2133966" cy="2133966"/>
            <a:chOff x="9654699" y="2229295"/>
            <a:chExt cx="2133966" cy="213396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2A74540-7988-B712-8AB1-9EE03FE1EC8A}"/>
                </a:ext>
              </a:extLst>
            </p:cNvPr>
            <p:cNvSpPr/>
            <p:nvPr/>
          </p:nvSpPr>
          <p:spPr>
            <a:xfrm>
              <a:off x="9655348" y="3309113"/>
              <a:ext cx="2132669" cy="1054148"/>
            </a:xfrm>
            <a:custGeom>
              <a:avLst/>
              <a:gdLst>
                <a:gd name="connsiteX0" fmla="*/ 1345382 w 2690764"/>
                <a:gd name="connsiteY0" fmla="*/ 0 h 1330006"/>
                <a:gd name="connsiteX1" fmla="*/ 2684632 w 2690764"/>
                <a:gd name="connsiteY1" fmla="*/ 1208559 h 1330006"/>
                <a:gd name="connsiteX2" fmla="*/ 2690764 w 2690764"/>
                <a:gd name="connsiteY2" fmla="*/ 1330006 h 1330006"/>
                <a:gd name="connsiteX3" fmla="*/ 0 w 2690764"/>
                <a:gd name="connsiteY3" fmla="*/ 1330006 h 1330006"/>
                <a:gd name="connsiteX4" fmla="*/ 6132 w 2690764"/>
                <a:gd name="connsiteY4" fmla="*/ 1208559 h 1330006"/>
                <a:gd name="connsiteX5" fmla="*/ 1345382 w 2690764"/>
                <a:gd name="connsiteY5" fmla="*/ 0 h 133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0764" h="1330006">
                  <a:moveTo>
                    <a:pt x="1345382" y="0"/>
                  </a:moveTo>
                  <a:cubicBezTo>
                    <a:pt x="2042400" y="0"/>
                    <a:pt x="2615693" y="529729"/>
                    <a:pt x="2684632" y="1208559"/>
                  </a:cubicBezTo>
                  <a:lnTo>
                    <a:pt x="2690764" y="1330006"/>
                  </a:lnTo>
                  <a:lnTo>
                    <a:pt x="0" y="1330006"/>
                  </a:lnTo>
                  <a:lnTo>
                    <a:pt x="6132" y="1208559"/>
                  </a:lnTo>
                  <a:cubicBezTo>
                    <a:pt x="75071" y="529729"/>
                    <a:pt x="648364" y="0"/>
                    <a:pt x="134538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36CF9A1-91DA-6419-08F2-4CC262EA4D1E}"/>
                </a:ext>
              </a:extLst>
            </p:cNvPr>
            <p:cNvSpPr/>
            <p:nvPr/>
          </p:nvSpPr>
          <p:spPr>
            <a:xfrm>
              <a:off x="9654699" y="2229295"/>
              <a:ext cx="2133966" cy="1079818"/>
            </a:xfrm>
            <a:custGeom>
              <a:avLst/>
              <a:gdLst>
                <a:gd name="connsiteX0" fmla="*/ 818 w 2692400"/>
                <a:gd name="connsiteY0" fmla="*/ 0 h 1362394"/>
                <a:gd name="connsiteX1" fmla="*/ 2691582 w 2692400"/>
                <a:gd name="connsiteY1" fmla="*/ 0 h 1362394"/>
                <a:gd name="connsiteX2" fmla="*/ 2692400 w 2692400"/>
                <a:gd name="connsiteY2" fmla="*/ 16194 h 1362394"/>
                <a:gd name="connsiteX3" fmla="*/ 1346200 w 2692400"/>
                <a:gd name="connsiteY3" fmla="*/ 1362394 h 1362394"/>
                <a:gd name="connsiteX4" fmla="*/ 0 w 2692400"/>
                <a:gd name="connsiteY4" fmla="*/ 16194 h 1362394"/>
                <a:gd name="connsiteX5" fmla="*/ 818 w 2692400"/>
                <a:gd name="connsiteY5" fmla="*/ 0 h 136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1362394">
                  <a:moveTo>
                    <a:pt x="818" y="0"/>
                  </a:moveTo>
                  <a:lnTo>
                    <a:pt x="2691582" y="0"/>
                  </a:lnTo>
                  <a:lnTo>
                    <a:pt x="2692400" y="16194"/>
                  </a:lnTo>
                  <a:cubicBezTo>
                    <a:pt x="2692400" y="759680"/>
                    <a:pt x="2089686" y="1362394"/>
                    <a:pt x="1346200" y="1362394"/>
                  </a:cubicBezTo>
                  <a:cubicBezTo>
                    <a:pt x="602714" y="1362394"/>
                    <a:pt x="0" y="759680"/>
                    <a:pt x="0" y="16194"/>
                  </a:cubicBezTo>
                  <a:lnTo>
                    <a:pt x="8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8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8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1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875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4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</a:t>
            </a:r>
          </a:p>
          <a:p>
            <a:pPr lvl="6"/>
            <a:r>
              <a:rPr lang="en-US"/>
              <a:t>Seven</a:t>
            </a:r>
          </a:p>
          <a:p>
            <a:pPr lvl="7"/>
            <a:r>
              <a:rPr lang="en-US"/>
              <a:t>Eight</a:t>
            </a:r>
          </a:p>
          <a:p>
            <a:pPr lvl="8"/>
            <a:r>
              <a:rPr lang="en-US"/>
              <a:t>nine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720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flickr.com/photos/klonoa/7114498305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svg"/><Relationship Id="rId7" Type="http://schemas.openxmlformats.org/officeDocument/2006/relationships/image" Target="../media/image16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svg"/><Relationship Id="rId7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626" y="2953719"/>
            <a:ext cx="5963546" cy="2991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err="1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AutoLedger</a:t>
            </a:r>
            <a:endParaRPr lang="en-US" sz="4800" b="1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Picture 6" descr="A blue square with a black and yellow link&#10;&#10;AI-generated content may be incorrect.">
            <a:extLst>
              <a:ext uri="{FF2B5EF4-FFF2-40B4-BE49-F238E27FC236}">
                <a16:creationId xmlns:a16="http://schemas.microsoft.com/office/drawing/2014/main" id="{76B2B65B-884A-7CBB-9CCB-8CB183602E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1296" t="13328" r="8970" b="11752"/>
          <a:stretch/>
        </p:blipFill>
        <p:spPr>
          <a:xfrm>
            <a:off x="3525272" y="773495"/>
            <a:ext cx="4646864" cy="4366302"/>
          </a:xfrm>
          <a:prstGeom prst="rect">
            <a:avLst/>
          </a:prstGeom>
          <a:noFill/>
          <a:ln w="38100">
            <a:noFill/>
          </a:ln>
          <a:effectLst>
            <a:innerShdw blurRad="57150" dist="38100" dir="10800000">
              <a:srgbClr val="000000">
                <a:alpha val="70313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EF486-1CFF-F9C4-E0AE-1E952ADE8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DB064-25B8-A546-BADB-3E7C388F3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994" y="120650"/>
            <a:ext cx="4082202" cy="1801678"/>
          </a:xfrm>
        </p:spPr>
        <p:txBody>
          <a:bodyPr>
            <a:normAutofit/>
          </a:bodyPr>
          <a:lstStyle/>
          <a:p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The Problem</a:t>
            </a:r>
            <a:endParaRPr lang="en-US" sz="4800" b="1">
              <a:gradFill flip="none">
                <a:gsLst>
                  <a:gs pos="0">
                    <a:srgbClr val="FFFFFF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4BB49-99F3-C0E4-0AB3-EC22384385BF}"/>
              </a:ext>
            </a:extLst>
          </p:cNvPr>
          <p:cNvSpPr txBox="1"/>
          <p:nvPr/>
        </p:nvSpPr>
        <p:spPr>
          <a:xfrm>
            <a:off x="852406" y="1889796"/>
            <a:ext cx="10668610" cy="449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/>
              <a:t>Incomplete/Outdated Reports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Carfax and similar services often miss critical data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1 in 10 used cars have undisclosed accidents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Fragmented Databases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Service, title, and accident records spread across garages, DMVs, insurers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Fraud is Rampant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Odometer rollbacks (450,000 cars/year in the US)</a:t>
            </a:r>
            <a:endParaRPr lang="en-US"/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Title washing across state lines to hide severe damage</a:t>
            </a:r>
            <a:endParaRPr lang="en-US"/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Expensive, Inefficient Transactions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DMV bottlenecks, high dealership fees, and slow escrow services</a:t>
            </a:r>
          </a:p>
          <a:p>
            <a:pPr marL="285750" indent="-285750">
              <a:buFont typeface="Calibri"/>
              <a:buChar char="-"/>
            </a:pPr>
            <a:r>
              <a:rPr lang="en-US">
                <a:ea typeface="+mn-lt"/>
                <a:cs typeface="+mn-lt"/>
              </a:rPr>
              <a:t>Impact</a:t>
            </a:r>
          </a:p>
          <a:p>
            <a:pPr marL="742950" lvl="1" indent="-285750">
              <a:buFont typeface="Courier New"/>
              <a:buChar char="o"/>
            </a:pPr>
            <a:r>
              <a:rPr lang="en-US">
                <a:ea typeface="+mn-lt"/>
                <a:cs typeface="+mn-lt"/>
              </a:rPr>
              <a:t>Buyers pay too much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Sellers lose trust</a:t>
            </a:r>
          </a:p>
          <a:p>
            <a:pPr marL="742950" lvl="1" indent="-285750">
              <a:buFont typeface="Courier New"/>
              <a:buChar char="o"/>
            </a:pPr>
            <a:r>
              <a:rPr lang="en-US"/>
              <a:t>The system favors middlemen, not customers</a:t>
            </a:r>
          </a:p>
          <a:p>
            <a:pPr marL="285750" indent="-285750">
              <a:buFont typeface="Calibri"/>
              <a:buChar char="-"/>
            </a:pPr>
            <a:endParaRPr lang="en-US"/>
          </a:p>
          <a:p>
            <a:pPr marL="742950" lvl="1" indent="-285750">
              <a:buFont typeface="Courier New"/>
              <a:buChar char="o"/>
            </a:pPr>
            <a:endParaRPr lang="en-US"/>
          </a:p>
        </p:txBody>
      </p:sp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56A9BDF2-2966-3EF0-D970-EB1BD20B2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564" y="392905"/>
            <a:ext cx="2412482" cy="2426086"/>
          </a:xfrm>
          <a:prstGeom prst="rect">
            <a:avLst/>
          </a:prstGeom>
        </p:spPr>
      </p:pic>
      <p:pic>
        <p:nvPicPr>
          <p:cNvPr id="8" name="Picture Placeholder 10" descr="A stuffed animal on a couch&#10;&#10;AI-generated content may be incorrect.">
            <a:extLst>
              <a:ext uri="{FF2B5EF4-FFF2-40B4-BE49-F238E27FC236}">
                <a16:creationId xmlns:a16="http://schemas.microsoft.com/office/drawing/2014/main" id="{AA2340F7-C2B2-3BA2-CAE9-E93DA1C843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4844" b="4844"/>
          <a:stretch/>
        </p:blipFill>
        <p:spPr>
          <a:xfrm>
            <a:off x="9650864" y="470306"/>
            <a:ext cx="2250643" cy="2270521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265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6B828-2710-3752-CCDA-2EA41C35E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CDF6D-1151-17BD-FD9F-A8CADC46A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434" y="85927"/>
            <a:ext cx="4799833" cy="1801678"/>
          </a:xfrm>
        </p:spPr>
        <p:txBody>
          <a:bodyPr>
            <a:normAutofit/>
          </a:bodyPr>
          <a:lstStyle/>
          <a:p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Our Solution</a:t>
            </a:r>
          </a:p>
        </p:txBody>
      </p:sp>
      <p:pic>
        <p:nvPicPr>
          <p:cNvPr id="4" name="Picture Placeholder 11" descr="A dog with a blue collar&#10;&#10;AI-generated content may be incorrect.">
            <a:extLst>
              <a:ext uri="{FF2B5EF4-FFF2-40B4-BE49-F238E27FC236}">
                <a16:creationId xmlns:a16="http://schemas.microsoft.com/office/drawing/2014/main" id="{811ABA5D-F8D7-620D-E379-7A4EA9EA00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4976" y="2023142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477D26-5D63-0106-242F-7128FF8F5177}"/>
              </a:ext>
            </a:extLst>
          </p:cNvPr>
          <p:cNvSpPr txBox="1"/>
          <p:nvPr/>
        </p:nvSpPr>
        <p:spPr>
          <a:xfrm>
            <a:off x="6098400" y="2964752"/>
            <a:ext cx="5395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E7BF5F"/>
                </a:solidFill>
                <a:latin typeface="Arial Black"/>
              </a:rPr>
              <a:t>Gidget stands guard over your car's true story – making sure every mile, accident, and service is honestly recorded.</a:t>
            </a:r>
            <a:endParaRPr lang="en-US" sz="2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84AE9-0F5B-488A-21FB-AF9D489A6DDB}"/>
              </a:ext>
            </a:extLst>
          </p:cNvPr>
          <p:cNvSpPr txBox="1"/>
          <p:nvPr/>
        </p:nvSpPr>
        <p:spPr>
          <a:xfrm>
            <a:off x="4724400" y="163153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b="1" cap="all" baseline="30000"/>
              <a:t>Meet Gidget!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3187954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9108-E1CC-5128-EF6D-ECA426042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87AC-3A02-920D-B1D1-5D220445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119" y="109077"/>
            <a:ext cx="4126800" cy="1801678"/>
          </a:xfrm>
        </p:spPr>
        <p:txBody>
          <a:bodyPr>
            <a:normAutofit/>
          </a:bodyPr>
          <a:lstStyle/>
          <a:p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Key Features</a:t>
            </a:r>
            <a:endParaRPr lang="en-US" sz="4800" b="1"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screen shot of a cell phone&#10;&#10;Description automatically generated">
            <a:extLst>
              <a:ext uri="{FF2B5EF4-FFF2-40B4-BE49-F238E27FC236}">
                <a16:creationId xmlns:a16="http://schemas.microsoft.com/office/drawing/2014/main" id="{627FD228-9280-D6B6-7149-102AA20263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92" r="-1" b="7157"/>
          <a:stretch/>
        </p:blipFill>
        <p:spPr>
          <a:xfrm>
            <a:off x="7560566" y="1352900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68138D-FC01-94F4-E1D7-BB6EEE0D6EC0}"/>
              </a:ext>
            </a:extLst>
          </p:cNvPr>
          <p:cNvSpPr txBox="1"/>
          <p:nvPr/>
        </p:nvSpPr>
        <p:spPr>
          <a:xfrm>
            <a:off x="95956" y="2195689"/>
            <a:ext cx="7270044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b="1"/>
              <a:t>Complete History in One Place</a:t>
            </a:r>
            <a:br>
              <a:rPr lang="en-US"/>
            </a:br>
            <a:r>
              <a:rPr lang="en-US"/>
              <a:t>Merges data from mechanics, DMVs, insurers, and owners into a single, tamper-proof record.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Peer-to-Peer Ownership Transfers</a:t>
            </a:r>
            <a:br>
              <a:rPr lang="en-US"/>
            </a:br>
            <a:r>
              <a:rPr lang="en-US"/>
              <a:t>Use smart contracts to transfer ownership or leases without brokers, escrow services, or hidden fees.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Verified Maintenance Records</a:t>
            </a:r>
            <a:br>
              <a:rPr lang="en-US"/>
            </a:br>
            <a:r>
              <a:rPr lang="en-US"/>
              <a:t>Only licensed and verified service providers can update the vehicle’s history.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Mobile App Integration</a:t>
            </a:r>
            <a:br>
              <a:rPr lang="en-US"/>
            </a:br>
            <a:r>
              <a:rPr lang="en-US"/>
              <a:t>Instantly scan a VIN to view the full verified service and ownership history.</a:t>
            </a:r>
          </a:p>
        </p:txBody>
      </p:sp>
    </p:spTree>
    <p:extLst>
      <p:ext uri="{BB962C8B-B14F-4D97-AF65-F5344CB8AC3E}">
        <p14:creationId xmlns:p14="http://schemas.microsoft.com/office/powerpoint/2010/main" val="1374768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orange rectangular object with white text&#10;&#10;AI-generated content may be incorrect.">
            <a:extLst>
              <a:ext uri="{FF2B5EF4-FFF2-40B4-BE49-F238E27FC236}">
                <a16:creationId xmlns:a16="http://schemas.microsoft.com/office/drawing/2014/main" id="{611CC061-6C03-BFE6-832E-DBF66C064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83" y="0"/>
            <a:ext cx="354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E7F7A6-1305-E76E-956C-D49FA4A7594E}"/>
              </a:ext>
            </a:extLst>
          </p:cNvPr>
          <p:cNvSpPr txBox="1"/>
          <p:nvPr/>
        </p:nvSpPr>
        <p:spPr>
          <a:xfrm>
            <a:off x="353292" y="359964"/>
            <a:ext cx="683721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// SPDX-License-Identifier: MIT</a:t>
            </a:r>
          </a:p>
          <a:p>
            <a:r>
              <a:rPr lang="en-US" sz="1200"/>
              <a:t>pragma solidity ^0.8.0;</a:t>
            </a:r>
          </a:p>
          <a:p>
            <a:endParaRPr lang="en-US" sz="1200"/>
          </a:p>
          <a:p>
            <a:r>
              <a:rPr lang="en-US" sz="1200"/>
              <a:t>contract </a:t>
            </a:r>
            <a:r>
              <a:rPr lang="en-US" sz="1200" err="1"/>
              <a:t>AutoLedgerEscrow</a:t>
            </a:r>
            <a:r>
              <a:rPr lang="en-US" sz="1200"/>
              <a:t> {</a:t>
            </a:r>
          </a:p>
          <a:p>
            <a:endParaRPr lang="en-US" sz="1200"/>
          </a:p>
          <a:p>
            <a:r>
              <a:rPr lang="en-US" sz="1200"/>
              <a:t>    address public buyer;</a:t>
            </a:r>
          </a:p>
          <a:p>
            <a:r>
              <a:rPr lang="en-US" sz="1200"/>
              <a:t>    address public seller;</a:t>
            </a:r>
          </a:p>
          <a:p>
            <a:r>
              <a:rPr lang="en-US" sz="1200"/>
              <a:t>    </a:t>
            </a:r>
            <a:r>
              <a:rPr lang="en-US" sz="1200" err="1"/>
              <a:t>uint</a:t>
            </a:r>
            <a:r>
              <a:rPr lang="en-US" sz="1200"/>
              <a:t> public price;</a:t>
            </a:r>
          </a:p>
          <a:p>
            <a:r>
              <a:rPr lang="en-US" sz="1200"/>
              <a:t>    bool public </a:t>
            </a:r>
            <a:r>
              <a:rPr lang="en-US" sz="1200" err="1"/>
              <a:t>inspectionPassed</a:t>
            </a:r>
            <a:r>
              <a:rPr lang="en-US" sz="1200"/>
              <a:t>;</a:t>
            </a:r>
          </a:p>
          <a:p>
            <a:r>
              <a:rPr lang="en-US" sz="1200"/>
              <a:t>    bool public </a:t>
            </a:r>
            <a:r>
              <a:rPr lang="en-US" sz="1200" err="1"/>
              <a:t>paymentMade</a:t>
            </a:r>
            <a:r>
              <a:rPr lang="en-US" sz="1200"/>
              <a:t>;</a:t>
            </a:r>
          </a:p>
          <a:p>
            <a:endParaRPr lang="en-US" sz="1200"/>
          </a:p>
          <a:p>
            <a:r>
              <a:rPr lang="en-US" sz="1200"/>
              <a:t>    constructor(address _buyer, address _seller, </a:t>
            </a:r>
            <a:r>
              <a:rPr lang="en-US" sz="1200" err="1"/>
              <a:t>uint</a:t>
            </a:r>
            <a:r>
              <a:rPr lang="en-US" sz="1200"/>
              <a:t> _price) {</a:t>
            </a:r>
          </a:p>
          <a:p>
            <a:r>
              <a:rPr lang="en-US" sz="1200"/>
              <a:t>        buyer = _buyer;</a:t>
            </a:r>
          </a:p>
          <a:p>
            <a:r>
              <a:rPr lang="en-US" sz="1200"/>
              <a:t>        seller = _seller;</a:t>
            </a:r>
          </a:p>
          <a:p>
            <a:r>
              <a:rPr lang="en-US" sz="1200"/>
              <a:t>        price = _price;</a:t>
            </a:r>
          </a:p>
          <a:p>
            <a:r>
              <a:rPr lang="en-US" sz="1200"/>
              <a:t>    }</a:t>
            </a:r>
          </a:p>
          <a:p>
            <a:endParaRPr lang="en-US" sz="1200"/>
          </a:p>
          <a:p>
            <a:r>
              <a:rPr lang="en-US" sz="1200"/>
              <a:t>    function </a:t>
            </a:r>
            <a:r>
              <a:rPr lang="en-US" sz="1200" err="1"/>
              <a:t>passInspection</a:t>
            </a:r>
            <a:r>
              <a:rPr lang="en-US" sz="1200"/>
              <a:t>() public {</a:t>
            </a:r>
          </a:p>
          <a:p>
            <a:r>
              <a:rPr lang="en-US" sz="1200"/>
              <a:t>        require(</a:t>
            </a:r>
            <a:r>
              <a:rPr lang="en-US" sz="1200" err="1"/>
              <a:t>msg.sender</a:t>
            </a:r>
            <a:r>
              <a:rPr lang="en-US" sz="1200"/>
              <a:t> == buyer, "Only buyer can approve inspection.");</a:t>
            </a:r>
          </a:p>
          <a:p>
            <a:r>
              <a:rPr lang="en-US" sz="1200"/>
              <a:t>        </a:t>
            </a:r>
            <a:r>
              <a:rPr lang="en-US" sz="1200" err="1"/>
              <a:t>inspectionPassed</a:t>
            </a:r>
            <a:r>
              <a:rPr lang="en-US" sz="1200"/>
              <a:t> = true;</a:t>
            </a:r>
          </a:p>
          <a:p>
            <a:r>
              <a:rPr lang="en-US" sz="1200"/>
              <a:t>    }</a:t>
            </a:r>
          </a:p>
          <a:p>
            <a:endParaRPr lang="en-US" sz="1200"/>
          </a:p>
          <a:p>
            <a:r>
              <a:rPr lang="en-US" sz="1200"/>
              <a:t>    function </a:t>
            </a:r>
            <a:r>
              <a:rPr lang="en-US" sz="1200" err="1"/>
              <a:t>depositPayment</a:t>
            </a:r>
            <a:r>
              <a:rPr lang="en-US" sz="1200"/>
              <a:t>() public payable {</a:t>
            </a:r>
          </a:p>
          <a:p>
            <a:r>
              <a:rPr lang="en-US" sz="1200"/>
              <a:t>        require(</a:t>
            </a:r>
            <a:r>
              <a:rPr lang="en-US" sz="1200" err="1"/>
              <a:t>msg.sender</a:t>
            </a:r>
            <a:r>
              <a:rPr lang="en-US" sz="1200"/>
              <a:t> == buyer, "Only buyer can deposit funds.");</a:t>
            </a:r>
          </a:p>
          <a:p>
            <a:r>
              <a:rPr lang="en-US" sz="1200"/>
              <a:t>        require(</a:t>
            </a:r>
            <a:r>
              <a:rPr lang="en-US" sz="1200" err="1"/>
              <a:t>msg.value</a:t>
            </a:r>
            <a:r>
              <a:rPr lang="en-US" sz="1200"/>
              <a:t> == price, "Payment must match the agreed price.");</a:t>
            </a:r>
          </a:p>
          <a:p>
            <a:r>
              <a:rPr lang="en-US" sz="1200"/>
              <a:t>        </a:t>
            </a:r>
            <a:r>
              <a:rPr lang="en-US" sz="1200" err="1"/>
              <a:t>paymentMade</a:t>
            </a:r>
            <a:r>
              <a:rPr lang="en-US" sz="1200"/>
              <a:t> = true;</a:t>
            </a:r>
          </a:p>
          <a:p>
            <a:r>
              <a:rPr lang="en-US" sz="1200"/>
              <a:t>    }</a:t>
            </a:r>
          </a:p>
          <a:p>
            <a:endParaRPr lang="en-US" sz="1200"/>
          </a:p>
          <a:p>
            <a:r>
              <a:rPr lang="en-US" sz="1200"/>
              <a:t>    function </a:t>
            </a:r>
            <a:r>
              <a:rPr lang="en-US" sz="1200" err="1"/>
              <a:t>finalizeSale</a:t>
            </a:r>
            <a:r>
              <a:rPr lang="en-US" sz="1200"/>
              <a:t>() public {</a:t>
            </a:r>
          </a:p>
          <a:p>
            <a:r>
              <a:rPr lang="en-US" sz="1200"/>
              <a:t>        require(</a:t>
            </a:r>
            <a:r>
              <a:rPr lang="en-US" sz="1200" err="1"/>
              <a:t>inspectionPassed</a:t>
            </a:r>
            <a:r>
              <a:rPr lang="en-US" sz="1200"/>
              <a:t> &amp;&amp; </a:t>
            </a:r>
            <a:r>
              <a:rPr lang="en-US" sz="1200" err="1"/>
              <a:t>paymentMade</a:t>
            </a:r>
            <a:r>
              <a:rPr lang="en-US" sz="1200"/>
              <a:t>, "Requirements not met.");</a:t>
            </a:r>
          </a:p>
          <a:p>
            <a:r>
              <a:rPr lang="en-US" sz="1200"/>
              <a:t>        payable(seller).transfer(price);</a:t>
            </a:r>
          </a:p>
          <a:p>
            <a:r>
              <a:rPr lang="en-US" sz="1200"/>
              <a:t>    }</a:t>
            </a:r>
          </a:p>
          <a:p>
            <a:r>
              <a:rPr lang="en-US" sz="1200"/>
              <a:t>}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C9F5E29-F1F0-B934-4D1A-86CF9584B4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550196"/>
              </p:ext>
            </p:extLst>
          </p:nvPr>
        </p:nvGraphicFramePr>
        <p:xfrm>
          <a:off x="6483926" y="1190367"/>
          <a:ext cx="5354782" cy="4477266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77391">
                  <a:extLst>
                    <a:ext uri="{9D8B030D-6E8A-4147-A177-3AD203B41FA5}">
                      <a16:colId xmlns:a16="http://schemas.microsoft.com/office/drawing/2014/main" val="4109185034"/>
                    </a:ext>
                  </a:extLst>
                </a:gridCol>
                <a:gridCol w="2677391">
                  <a:extLst>
                    <a:ext uri="{9D8B030D-6E8A-4147-A177-3AD203B41FA5}">
                      <a16:colId xmlns:a16="http://schemas.microsoft.com/office/drawing/2014/main" val="2172131833"/>
                    </a:ext>
                  </a:extLst>
                </a:gridCol>
              </a:tblGrid>
              <a:tr h="337751">
                <a:tc>
                  <a:txBody>
                    <a:bodyPr/>
                    <a:lstStyle/>
                    <a:p>
                      <a:r>
                        <a:rPr lang="en-US" sz="1700" b="1"/>
                        <a:t>Property</a:t>
                      </a:r>
                      <a:endParaRPr lang="en-US" sz="1700"/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 b="1"/>
                        <a:t>Value</a:t>
                      </a:r>
                      <a:endParaRPr lang="en-US" sz="1700"/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3458436992"/>
                  </a:ext>
                </a:extLst>
              </a:tr>
              <a:tr h="591065">
                <a:tc>
                  <a:txBody>
                    <a:bodyPr/>
                    <a:lstStyle/>
                    <a:p>
                      <a:r>
                        <a:rPr lang="en-US" sz="1700"/>
                        <a:t>Buyer</a:t>
                      </a:r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0x5B38Da6a701c568545dCfcB03FcB875f56beddC4</a:t>
                      </a:r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3353161250"/>
                  </a:ext>
                </a:extLst>
              </a:tr>
              <a:tr h="591065">
                <a:tc>
                  <a:txBody>
                    <a:bodyPr/>
                    <a:lstStyle/>
                    <a:p>
                      <a:r>
                        <a:rPr lang="en-US" sz="1700"/>
                        <a:t>Seller</a:t>
                      </a:r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0xAb8483F64d9C6d1EcF9b849Ae677dD3315835cb2</a:t>
                      </a:r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3218050320"/>
                  </a:ext>
                </a:extLst>
              </a:tr>
              <a:tr h="337751">
                <a:tc>
                  <a:txBody>
                    <a:bodyPr/>
                    <a:lstStyle/>
                    <a:p>
                      <a:r>
                        <a:rPr lang="en-US" sz="1700"/>
                        <a:t>Price</a:t>
                      </a:r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5 wei (for simulation purposes)</a:t>
                      </a:r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928699889"/>
                  </a:ext>
                </a:extLst>
              </a:tr>
              <a:tr h="591065">
                <a:tc>
                  <a:txBody>
                    <a:bodyPr/>
                    <a:lstStyle/>
                    <a:p>
                      <a:r>
                        <a:rPr lang="en-US" sz="1700"/>
                        <a:t>Contract Address</a:t>
                      </a:r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0x652c9ACcC53e765e1d96e2455E618dAaB79bA595</a:t>
                      </a:r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4112200005"/>
                  </a:ext>
                </a:extLst>
              </a:tr>
              <a:tr h="337751">
                <a:tc>
                  <a:txBody>
                    <a:bodyPr/>
                    <a:lstStyle/>
                    <a:p>
                      <a:r>
                        <a:rPr lang="en-US" sz="1700"/>
                        <a:t>Environment</a:t>
                      </a:r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JavaScript VM (Cancun)</a:t>
                      </a:r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1625501873"/>
                  </a:ext>
                </a:extLst>
              </a:tr>
              <a:tr h="337751">
                <a:tc>
                  <a:txBody>
                    <a:bodyPr/>
                    <a:lstStyle/>
                    <a:p>
                      <a:r>
                        <a:rPr lang="en-US" sz="1700"/>
                        <a:t>Transaction Status</a:t>
                      </a:r>
                    </a:p>
                  </a:txBody>
                  <a:tcPr marL="84438" marR="84438" marT="42219" marB="42219" anchor="ctr"/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✅ Success (0x1)</a:t>
                      </a:r>
                    </a:p>
                  </a:txBody>
                  <a:tcPr marL="84438" marR="84438" marT="42219" marB="42219" anchor="ctr"/>
                </a:tc>
                <a:extLst>
                  <a:ext uri="{0D108BD9-81ED-4DB2-BD59-A6C34878D82A}">
                    <a16:rowId xmlns:a16="http://schemas.microsoft.com/office/drawing/2014/main" val="2095926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97089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F084E-A044-2F73-C33E-D90852A0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cell phone&#10;&#10;Description automatically generated">
            <a:extLst>
              <a:ext uri="{FF2B5EF4-FFF2-40B4-BE49-F238E27FC236}">
                <a16:creationId xmlns:a16="http://schemas.microsoft.com/office/drawing/2014/main" id="{DB2C926D-15DC-0D8A-4E8C-967EF1319F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092" r="-1" b="7157"/>
          <a:stretch/>
        </p:blipFill>
        <p:spPr>
          <a:xfrm>
            <a:off x="5216641" y="1365600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F2D92-5777-B3B5-6C87-B3FDD8667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66" y="155376"/>
            <a:ext cx="2832137" cy="1801678"/>
          </a:xfrm>
        </p:spPr>
        <p:txBody>
          <a:bodyPr>
            <a:normAutofit/>
          </a:bodyPr>
          <a:lstStyle/>
          <a:p>
            <a:r>
              <a:rPr lang="en-US" sz="40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How It Works </a:t>
            </a:r>
          </a:p>
        </p:txBody>
      </p:sp>
      <p:pic>
        <p:nvPicPr>
          <p:cNvPr id="5" name="Screen Recording 2025-04-26 at 2.45.39 PM">
            <a:hlinkClick r:id="" action="ppaction://media"/>
            <a:extLst>
              <a:ext uri="{FF2B5EF4-FFF2-40B4-BE49-F238E27FC236}">
                <a16:creationId xmlns:a16="http://schemas.microsoft.com/office/drawing/2014/main" id="{56AD7BBC-F3FB-53AD-352E-99EF517911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1542" y="3165475"/>
            <a:ext cx="633558" cy="5270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3E4099F-6448-1769-044B-2FD7061DE470}"/>
              </a:ext>
            </a:extLst>
          </p:cNvPr>
          <p:cNvSpPr txBox="1"/>
          <p:nvPr/>
        </p:nvSpPr>
        <p:spPr>
          <a:xfrm>
            <a:off x="1" y="1958623"/>
            <a:ext cx="4358299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/>
              <a:t>Buyer scans the vehicle’s VIN using the </a:t>
            </a:r>
            <a:r>
              <a:rPr lang="en-US" err="1"/>
              <a:t>AutoLedger</a:t>
            </a:r>
            <a:r>
              <a:rPr lang="en-US"/>
              <a:t> app.</a:t>
            </a:r>
          </a:p>
          <a:p>
            <a:pPr marL="228600" indent="-228600">
              <a:buFont typeface=""/>
              <a:buChar char="•"/>
            </a:pPr>
            <a:endParaRPr lang="en-US"/>
          </a:p>
          <a:p>
            <a:pPr marL="228600" indent="-228600">
              <a:buFont typeface=""/>
              <a:buChar char="•"/>
            </a:pPr>
            <a:r>
              <a:rPr lang="en-US"/>
              <a:t>Full verified history appears instantly from the blockchain.</a:t>
            </a:r>
          </a:p>
          <a:p>
            <a:pPr marL="228600" indent="-228600">
              <a:buFont typeface=""/>
              <a:buChar char="•"/>
            </a:pPr>
            <a:endParaRPr lang="en-US"/>
          </a:p>
          <a:p>
            <a:pPr marL="228600" indent="-228600">
              <a:buFont typeface=""/>
              <a:buChar char="•"/>
            </a:pPr>
            <a:r>
              <a:rPr lang="en-US"/>
              <a:t>Smart contract automatically sets up a secure transaction.</a:t>
            </a:r>
          </a:p>
          <a:p>
            <a:pPr marL="228600" indent="-228600">
              <a:buFont typeface=""/>
              <a:buChar char="•"/>
            </a:pPr>
            <a:endParaRPr lang="en-US"/>
          </a:p>
          <a:p>
            <a:pPr marL="228600" indent="-228600">
              <a:buFont typeface=""/>
              <a:buChar char="•"/>
            </a:pPr>
            <a:r>
              <a:rPr lang="en-US"/>
              <a:t>Payment is held safely in a smart escrow system.</a:t>
            </a:r>
          </a:p>
          <a:p>
            <a:pPr marL="228600" indent="-228600">
              <a:buFont typeface=""/>
              <a:buChar char="•"/>
            </a:pPr>
            <a:endParaRPr lang="en-US"/>
          </a:p>
          <a:p>
            <a:pPr marL="228600" indent="-228600">
              <a:buFont typeface=""/>
              <a:buChar char="•"/>
            </a:pPr>
            <a:r>
              <a:rPr lang="en-US"/>
              <a:t>Upon payment release, ownership transfers digitally and permanently.</a:t>
            </a:r>
          </a:p>
          <a:p>
            <a:pPr marL="228600" indent="-228600">
              <a:buFont typeface=""/>
              <a:buChar char="•"/>
            </a:pPr>
            <a:endParaRPr lang="en-US"/>
          </a:p>
          <a:p>
            <a:pPr marL="228600" indent="-228600">
              <a:buFont typeface=""/>
              <a:buChar char="•"/>
            </a:pPr>
            <a:r>
              <a:rPr lang="en-US"/>
              <a:t>New owner and updated records are recorded immutably on-chain.</a:t>
            </a:r>
          </a:p>
        </p:txBody>
      </p:sp>
    </p:spTree>
    <p:extLst>
      <p:ext uri="{BB962C8B-B14F-4D97-AF65-F5344CB8AC3E}">
        <p14:creationId xmlns:p14="http://schemas.microsoft.com/office/powerpoint/2010/main" val="867993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1000">
        <p159:morph option="byObject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1375000" y="13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072B4-8B1A-85B7-C530-4C31F8381717}"/>
              </a:ext>
            </a:extLst>
          </p:cNvPr>
          <p:cNvSpPr txBox="1">
            <a:spLocks/>
          </p:cNvSpPr>
          <p:nvPr/>
        </p:nvSpPr>
        <p:spPr>
          <a:xfrm>
            <a:off x="329084" y="446322"/>
            <a:ext cx="7360189" cy="82136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Potential Challenges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8F8E8-E2AB-A64C-1D9B-1555A1D86262}"/>
              </a:ext>
            </a:extLst>
          </p:cNvPr>
          <p:cNvSpPr txBox="1"/>
          <p:nvPr/>
        </p:nvSpPr>
        <p:spPr>
          <a:xfrm>
            <a:off x="630384" y="1572954"/>
            <a:ext cx="47728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Adoption Resistance:</a:t>
            </a:r>
            <a:endParaRPr lang="en-US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Getting businesses and consumers to trust a new system.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>
                <a:solidFill>
                  <a:srgbClr val="92D050"/>
                </a:solidFill>
              </a:rPr>
              <a:t>How we overcome it: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Start with luxury dealers and early adopters.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Legacy System Integration: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Slow adoption by DMVs and institutions.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>
                <a:solidFill>
                  <a:srgbClr val="92D050"/>
                </a:solidFill>
              </a:rPr>
              <a:t>How we overcome it: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Build simple API data feeds for DMVs, fleets.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B4AF55-E832-1A48-4EDA-C3C776E77FD7}"/>
              </a:ext>
            </a:extLst>
          </p:cNvPr>
          <p:cNvSpPr txBox="1"/>
          <p:nvPr/>
        </p:nvSpPr>
        <p:spPr>
          <a:xfrm>
            <a:off x="6463145" y="1572954"/>
            <a:ext cx="50984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Data Accuracy at Scale: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Verifying service records across millions of vehicles.</a:t>
            </a:r>
          </a:p>
          <a:p>
            <a:endParaRPr lang="en-US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>
                <a:solidFill>
                  <a:srgbClr val="92D050"/>
                </a:solidFill>
              </a:rPr>
              <a:t>How we overcome it: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Vet mechanics and offer rewards for verified service logs.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Consumer Education</a:t>
            </a:r>
            <a:endParaRPr lang="en-US"/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Teaching buyers and sellers how to use blockchain verification easily.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>
                <a:solidFill>
                  <a:srgbClr val="92D050"/>
                </a:solidFill>
              </a:rPr>
              <a:t>How we overcome it: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/>
              <a:t>Focus on user-friendliness and instant VIN scan simplicity.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8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C3C71D2-B58F-A3B3-544D-4E7237FE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95BB-F974-C18E-3C7A-F775F834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525" y="0"/>
            <a:ext cx="12124391" cy="1149119"/>
          </a:xfrm>
        </p:spPr>
        <p:txBody>
          <a:bodyPr anchor="b"/>
          <a:lstStyle/>
          <a:p>
            <a:pPr algn="ctr"/>
            <a:r>
              <a:rPr lang="en-US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Go-to-market strategy</a:t>
            </a:r>
            <a:endParaRPr lang="en-US" b="1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F7943-CE05-9A4F-DBF2-9776A1840A2F}"/>
              </a:ext>
            </a:extLst>
          </p:cNvPr>
          <p:cNvSpPr txBox="1"/>
          <p:nvPr/>
        </p:nvSpPr>
        <p:spPr>
          <a:xfrm>
            <a:off x="613031" y="1711717"/>
            <a:ext cx="708120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Font typeface=""/>
              <a:buChar char="•"/>
            </a:pPr>
            <a:r>
              <a:rPr lang="en-US" b="1"/>
              <a:t>Partnerships with Dealerships and Repair Shops</a:t>
            </a:r>
            <a:br>
              <a:rPr lang="en-US"/>
            </a:br>
            <a:r>
              <a:rPr lang="en-US"/>
              <a:t>Collaborate with trusted service providers to preload vehicle histories and encourage adoption.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Incentivize Service Providers</a:t>
            </a:r>
            <a:br>
              <a:rPr lang="en-US"/>
            </a:br>
            <a:r>
              <a:rPr lang="en-US"/>
              <a:t>Offer token-based rewards or reputation boosts for verified and accurate service entries.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Mobile App Launch</a:t>
            </a:r>
            <a:br>
              <a:rPr lang="en-US"/>
            </a:br>
            <a:r>
              <a:rPr lang="en-US"/>
              <a:t>Roll out a consumer-friendly app for easy VIN scanning and record access, focusing on transparency and ease of use.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Marketing Campaign Featuring "Gidget" Mascot</a:t>
            </a:r>
            <a:br>
              <a:rPr lang="en-US"/>
            </a:br>
            <a:r>
              <a:rPr lang="en-US"/>
              <a:t>Build brand trust and recognition through a relatable, friendly mascot in ads, social media, and at car events.</a:t>
            </a:r>
          </a:p>
          <a:p>
            <a:pPr marL="228600" indent="-228600">
              <a:buFont typeface=""/>
              <a:buChar char="•"/>
            </a:pPr>
            <a:r>
              <a:rPr lang="en-US" b="1"/>
              <a:t>Pilot Programs</a:t>
            </a:r>
            <a:br>
              <a:rPr lang="en-US"/>
            </a:br>
            <a:r>
              <a:rPr lang="en-US"/>
              <a:t>Start with dealership partnerships in select cities to prove concept and gather user feedback before broader rollout.</a:t>
            </a:r>
          </a:p>
        </p:txBody>
      </p:sp>
      <p:pic>
        <p:nvPicPr>
          <p:cNvPr id="6" name="Picture Placeholder 11" descr="A dog with a blue collar&#10;&#10;AI-generated content may be incorrect.">
            <a:extLst>
              <a:ext uri="{FF2B5EF4-FFF2-40B4-BE49-F238E27FC236}">
                <a16:creationId xmlns:a16="http://schemas.microsoft.com/office/drawing/2014/main" id="{634A9DE5-733F-8F00-79B1-8158E9E8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38370" y="2107081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4846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45F2269-5E4C-E608-F1B1-3D68FD55B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184E-9F09-AD8E-01CC-B9DED7E7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76418" y="213071"/>
            <a:ext cx="8331641" cy="895119"/>
          </a:xfrm>
        </p:spPr>
        <p:txBody>
          <a:bodyPr anchor="b"/>
          <a:lstStyle/>
          <a:p>
            <a:pPr algn="ctr"/>
            <a:r>
              <a:rPr lang="en-US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Business model</a:t>
            </a:r>
            <a:endParaRPr lang="en-US" b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8CD13E-2674-E5EA-AF6C-65F60CB3B45B}"/>
              </a:ext>
            </a:extLst>
          </p:cNvPr>
          <p:cNvSpPr txBox="1"/>
          <p:nvPr/>
        </p:nvSpPr>
        <p:spPr>
          <a:xfrm>
            <a:off x="321733" y="1460686"/>
            <a:ext cx="6016722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b="1">
                <a:ea typeface="+mn-lt"/>
                <a:cs typeface="+mn-lt"/>
              </a:rPr>
              <a:t>Transaction Fees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ea typeface="+mn-lt"/>
                <a:cs typeface="+mn-lt"/>
              </a:rPr>
              <a:t>Small fee for verified title transfers and service updates – </a:t>
            </a:r>
            <a:r>
              <a:rPr lang="en-US" i="1">
                <a:ea typeface="+mn-lt"/>
                <a:cs typeface="+mn-lt"/>
              </a:rPr>
              <a:t>Carfax only sells static reports.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i="1">
              <a:ea typeface="+mn-lt"/>
              <a:cs typeface="+mn-lt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b="1">
                <a:ea typeface="+mn-lt"/>
                <a:cs typeface="+mn-lt"/>
              </a:rPr>
              <a:t>Premium Verified Reports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ea typeface="+mn-lt"/>
                <a:cs typeface="+mn-lt"/>
              </a:rPr>
              <a:t>Offer live, tamper-proof ownership and service histories – </a:t>
            </a:r>
            <a:r>
              <a:rPr lang="en-US" i="1">
                <a:ea typeface="+mn-lt"/>
                <a:cs typeface="+mn-lt"/>
              </a:rPr>
              <a:t>Carfax data can be incomplete or outdated.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i="1">
              <a:ea typeface="+mn-lt"/>
              <a:cs typeface="+mn-lt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b="1">
                <a:ea typeface="+mn-lt"/>
                <a:cs typeface="+mn-lt"/>
              </a:rPr>
              <a:t>Dealer &amp; Fleet Subscriptions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ea typeface="+mn-lt"/>
                <a:cs typeface="+mn-lt"/>
              </a:rPr>
              <a:t>Unlimited VIN access and real-time updates for a flat monthly rate – </a:t>
            </a:r>
            <a:r>
              <a:rPr lang="en-US" i="1">
                <a:ea typeface="+mn-lt"/>
                <a:cs typeface="+mn-lt"/>
              </a:rPr>
              <a:t>Carfax charges expensive per-report fees.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>
              <a:ea typeface="+mn-lt"/>
              <a:cs typeface="+mn-lt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b="1">
                <a:ea typeface="+mn-lt"/>
                <a:cs typeface="+mn-lt"/>
              </a:rPr>
              <a:t>Future Data Licensing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>
                <a:ea typeface="+mn-lt"/>
                <a:cs typeface="+mn-lt"/>
              </a:rPr>
              <a:t>License blockchain verification to DMVs, insurers, and fleets – </a:t>
            </a:r>
            <a:r>
              <a:rPr lang="en-US" i="1">
                <a:ea typeface="+mn-lt"/>
                <a:cs typeface="+mn-lt"/>
              </a:rPr>
              <a:t>Carfax cannot integrate live data into external systems.</a:t>
            </a:r>
            <a:endParaRPr lang="en-US">
              <a:ea typeface="+mn-lt"/>
              <a:cs typeface="+mn-lt"/>
            </a:endParaRPr>
          </a:p>
          <a:p>
            <a:pPr marL="742950" lvl="1" indent="-285750">
              <a:buFont typeface="Courier New"/>
              <a:buChar char="o"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90C43-EB46-4C52-0369-FCDEF5244D3C}"/>
              </a:ext>
            </a:extLst>
          </p:cNvPr>
          <p:cNvSpPr txBox="1"/>
          <p:nvPr/>
        </p:nvSpPr>
        <p:spPr>
          <a:xfrm>
            <a:off x="6536267" y="1225689"/>
            <a:ext cx="5334000" cy="52629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868B"/>
                </a:solidFill>
              </a:rPr>
              <a:t>How will </a:t>
            </a:r>
            <a:r>
              <a:rPr lang="en-US" sz="2400" b="1" err="1">
                <a:solidFill>
                  <a:srgbClr val="FF868B"/>
                </a:solidFill>
              </a:rPr>
              <a:t>AutoLedger</a:t>
            </a:r>
            <a:r>
              <a:rPr lang="en-US" sz="2400" b="1">
                <a:solidFill>
                  <a:srgbClr val="FF868B"/>
                </a:solidFill>
              </a:rPr>
              <a:t> win over the market?</a:t>
            </a:r>
          </a:p>
          <a:p>
            <a:endParaRPr lang="en-US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Partner with luxury dealerships</a:t>
            </a:r>
            <a:r>
              <a:rPr lang="en-US"/>
              <a:t> to certify high-value vehicles.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Enable trusted mechanics</a:t>
            </a:r>
            <a:r>
              <a:rPr lang="en-US"/>
              <a:t> to upload service records to blockchain instantly.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Incentivize insurers and lenders </a:t>
            </a:r>
            <a:r>
              <a:rPr lang="en-US"/>
              <a:t>to offer discounts for verified histories.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Provide free VIN lookup tools </a:t>
            </a:r>
            <a:r>
              <a:rPr lang="en-US"/>
              <a:t>for consumers to verify vehicle records.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="1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b="1"/>
              <a:t>Launch ”</a:t>
            </a:r>
            <a:r>
              <a:rPr lang="en-US" b="1" err="1"/>
              <a:t>AutoLedger</a:t>
            </a:r>
            <a:r>
              <a:rPr lang="en-US" b="1"/>
              <a:t> Verified” certification badges </a:t>
            </a:r>
            <a:r>
              <a:rPr lang="en-US"/>
              <a:t>for listings and promotions.</a:t>
            </a:r>
            <a:endParaRPr lang="en-US" b="1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60128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49B4CC4-E6F8-4A18-86CD-B33ADBEF9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0EE28-CB62-E475-39CA-D217EC63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30449" cy="1149119"/>
          </a:xfrm>
        </p:spPr>
        <p:txBody>
          <a:bodyPr anchor="b"/>
          <a:lstStyle/>
          <a:p>
            <a:r>
              <a:rPr lang="en-US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 Next Steps</a:t>
            </a:r>
            <a:endParaRPr lang="en-US" b="1">
              <a:gradFill flip="none" rotWithShape="1">
                <a:gsLst>
                  <a:gs pos="0">
                    <a:prstClr val="white"/>
                  </a:gs>
                  <a:gs pos="100000">
                    <a:prstClr val="white">
                      <a:lumMod val="65000"/>
                    </a:prstClr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14E81-B4BA-9C9E-88E7-12E0B88EE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45357"/>
            <a:ext cx="12192000" cy="196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5A2D9-BC43-2DB4-C219-7FCF40BE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297" y="267832"/>
            <a:ext cx="3551693" cy="1171501"/>
          </a:xfrm>
        </p:spPr>
        <p:txBody>
          <a:bodyPr>
            <a:normAutofit/>
          </a:bodyPr>
          <a:lstStyle/>
          <a:p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AGENDA</a:t>
            </a:r>
            <a:endParaRPr lang="en-US" sz="4800" b="1">
              <a:gradFill flip="none">
                <a:gsLst>
                  <a:gs pos="0">
                    <a:srgbClr val="FFFFFF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3A4702-1A33-3774-A81D-312797C587F4}"/>
              </a:ext>
            </a:extLst>
          </p:cNvPr>
          <p:cNvSpPr txBox="1"/>
          <p:nvPr/>
        </p:nvSpPr>
        <p:spPr>
          <a:xfrm>
            <a:off x="880533" y="1439333"/>
            <a:ext cx="9906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0"/>
              <a:t>Our Offer</a:t>
            </a:r>
          </a:p>
          <a:p>
            <a:pPr lvl="0"/>
            <a:endParaRPr lang="en-US" sz="2400" b="0"/>
          </a:p>
          <a:p>
            <a:pPr lvl="0"/>
            <a:r>
              <a:rPr lang="en-US" sz="2400"/>
              <a:t>The Problem &amp; Solution</a:t>
            </a:r>
          </a:p>
          <a:p>
            <a:pPr lvl="0"/>
            <a:endParaRPr lang="en-US" sz="2400"/>
          </a:p>
          <a:p>
            <a:pPr lvl="0"/>
            <a:r>
              <a:rPr lang="en-US" sz="2400"/>
              <a:t>Key Features &amp; How it Works</a:t>
            </a:r>
          </a:p>
          <a:p>
            <a:pPr lvl="0"/>
            <a:endParaRPr lang="en-US" sz="2400"/>
          </a:p>
          <a:p>
            <a:pPr lvl="0"/>
            <a:r>
              <a:rPr lang="en-US" sz="2400" err="1"/>
              <a:t>SmartContract</a:t>
            </a:r>
            <a:r>
              <a:rPr lang="en-US" sz="2400"/>
              <a:t> Example</a:t>
            </a:r>
          </a:p>
          <a:p>
            <a:pPr lvl="0"/>
            <a:endParaRPr lang="en-US" sz="2400"/>
          </a:p>
          <a:p>
            <a:pPr lvl="0"/>
            <a:r>
              <a:rPr lang="en-US" sz="2400"/>
              <a:t>Market Strategy &amp; Business Model</a:t>
            </a:r>
          </a:p>
          <a:p>
            <a:pPr lvl="0"/>
            <a:endParaRPr lang="en-US" sz="2400"/>
          </a:p>
          <a:p>
            <a:pPr lvl="0"/>
            <a:r>
              <a:rPr lang="en-US" sz="2400"/>
              <a:t>Launch Plan</a:t>
            </a:r>
          </a:p>
          <a:p>
            <a:pPr lvl="0"/>
            <a:endParaRPr lang="en-US" sz="2400"/>
          </a:p>
          <a:p>
            <a:pPr lvl="0"/>
            <a:r>
              <a:rPr lang="en-US" sz="2400"/>
              <a:t>Your Offers &amp; Q&amp;A</a:t>
            </a:r>
          </a:p>
        </p:txBody>
      </p:sp>
    </p:spTree>
    <p:extLst>
      <p:ext uri="{BB962C8B-B14F-4D97-AF65-F5344CB8AC3E}">
        <p14:creationId xmlns:p14="http://schemas.microsoft.com/office/powerpoint/2010/main" val="602356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AutoLedger Funding Journey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70234" y="2880360"/>
            <a:ext cx="1828800" cy="1097280"/>
          </a:xfrm>
          <a:prstGeom prst="roundRect">
            <a:avLst/>
          </a:prstGeom>
          <a:solidFill>
            <a:srgbClr val="5B9BD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400" b="1"/>
            </a:pPr>
            <a:r>
              <a:rPr sz="1400"/>
              <a:t>Pre-Seed</a:t>
            </a:r>
            <a:br>
              <a:rPr sz="1400"/>
            </a:br>
            <a:r>
              <a:rPr sz="1400"/>
              <a:t>$50K</a:t>
            </a:r>
            <a:br>
              <a:rPr sz="1400"/>
            </a:br>
            <a:r>
              <a:rPr sz="1400"/>
              <a:t>Private Investors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09574" y="2880360"/>
            <a:ext cx="1828800" cy="1097280"/>
          </a:xfrm>
          <a:prstGeom prst="roundRect">
            <a:avLst/>
          </a:prstGeom>
          <a:solidFill>
            <a:srgbClr val="5B9BD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400" b="1"/>
            </a:pPr>
            <a:r>
              <a:rPr sz="1400"/>
              <a:t>Seed Round</a:t>
            </a:r>
            <a:br>
              <a:rPr sz="1400"/>
            </a:br>
            <a:r>
              <a:rPr sz="1400"/>
              <a:t>$500K–$750K</a:t>
            </a:r>
            <a:br>
              <a:rPr sz="1400"/>
            </a:br>
            <a:r>
              <a:rPr sz="1400"/>
              <a:t>Angels + Early VCs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696835" y="2880360"/>
            <a:ext cx="1828800" cy="1097280"/>
          </a:xfrm>
          <a:prstGeom prst="roundRect">
            <a:avLst/>
          </a:prstGeom>
          <a:solidFill>
            <a:srgbClr val="5B9BD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400" b="1"/>
            </a:pPr>
            <a:r>
              <a:rPr sz="1400"/>
              <a:t>Series A</a:t>
            </a:r>
            <a:br>
              <a:rPr sz="1400"/>
            </a:br>
            <a:r>
              <a:rPr sz="1400"/>
              <a:t>$5M–$8M</a:t>
            </a:r>
            <a:br>
              <a:rPr sz="1400"/>
            </a:br>
            <a:r>
              <a:rPr sz="1400"/>
              <a:t>Tech &amp; Blockchain VCs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184096" y="2879297"/>
            <a:ext cx="1828800" cy="1097280"/>
          </a:xfrm>
          <a:prstGeom prst="roundRect">
            <a:avLst/>
          </a:prstGeom>
          <a:solidFill>
            <a:srgbClr val="5B9BD5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defRPr sz="1400" b="1"/>
            </a:pPr>
            <a:r>
              <a:rPr sz="1400"/>
              <a:t>Series B</a:t>
            </a:r>
            <a:br>
              <a:rPr sz="1400"/>
            </a:br>
            <a:r>
              <a:rPr sz="1400"/>
              <a:t>$20M–$30M</a:t>
            </a:r>
            <a:br>
              <a:rPr sz="1400"/>
            </a:br>
            <a:r>
              <a:rPr sz="1400"/>
              <a:t>Large VCs + Corporate Partners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5C9B2BDE-37CB-936E-21EB-1A5C097481B8}"/>
              </a:ext>
            </a:extLst>
          </p:cNvPr>
          <p:cNvSpPr/>
          <p:nvPr/>
        </p:nvSpPr>
        <p:spPr>
          <a:xfrm flipV="1">
            <a:off x="2698713" y="3279082"/>
            <a:ext cx="533400" cy="29771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111F3E57-39EB-4569-E2CF-D0BE0CD5A6F1}"/>
              </a:ext>
            </a:extLst>
          </p:cNvPr>
          <p:cNvSpPr/>
          <p:nvPr/>
        </p:nvSpPr>
        <p:spPr>
          <a:xfrm flipV="1">
            <a:off x="5160592" y="3279082"/>
            <a:ext cx="533400" cy="29771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D3F23F1-7BB5-E0DE-9001-4A42B1A1A7D8}"/>
              </a:ext>
            </a:extLst>
          </p:cNvPr>
          <p:cNvSpPr/>
          <p:nvPr/>
        </p:nvSpPr>
        <p:spPr>
          <a:xfrm flipV="1">
            <a:off x="7588165" y="3279082"/>
            <a:ext cx="533400" cy="29771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4C997-1F5F-3CB0-114E-6877690C4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0B43F-4F56-CBB4-CF1C-CF3CDD26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" y="1336803"/>
            <a:ext cx="10192417" cy="1468800"/>
          </a:xfrm>
        </p:spPr>
        <p:txBody>
          <a:bodyPr>
            <a:noAutofit/>
          </a:bodyPr>
          <a:lstStyle/>
          <a:p>
            <a:pPr algn="ctr"/>
            <a:r>
              <a:rPr lang="en-US" sz="36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Thanks to </a:t>
            </a:r>
            <a:r>
              <a:rPr lang="en-US" sz="3600" b="1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AutoLedger</a:t>
            </a:r>
            <a:r>
              <a:rPr lang="en-US" sz="36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, Bob is riding in style with a car report he can trust.</a:t>
            </a:r>
            <a:endParaRPr lang="en-US" sz="360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" name="Picture 3" descr="A cartoon of a car&#10;&#10;AI-generated content may be incorrect.">
            <a:extLst>
              <a:ext uri="{FF2B5EF4-FFF2-40B4-BE49-F238E27FC236}">
                <a16:creationId xmlns:a16="http://schemas.microsoft.com/office/drawing/2014/main" id="{406AC49C-1E23-0BBC-228D-1EA8E8D89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4" y="3432278"/>
            <a:ext cx="4860411" cy="4868605"/>
          </a:xfrm>
          <a:prstGeom prst="rect">
            <a:avLst/>
          </a:prstGeom>
        </p:spPr>
      </p:pic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962751E9-F68C-8B89-D9BC-F9458D957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4174" y="4905954"/>
            <a:ext cx="736293" cy="786582"/>
          </a:xfrm>
          <a:prstGeom prst="rect">
            <a:avLst/>
          </a:prstGeom>
        </p:spPr>
      </p:pic>
      <p:pic>
        <p:nvPicPr>
          <p:cNvPr id="8" name="Graphic 7" descr="A talking face">
            <a:extLst>
              <a:ext uri="{FF2B5EF4-FFF2-40B4-BE49-F238E27FC236}">
                <a16:creationId xmlns:a16="http://schemas.microsoft.com/office/drawing/2014/main" id="{95012F02-30E9-BEAE-F6AF-84B921268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9407" y="5198090"/>
            <a:ext cx="370348" cy="4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5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4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3174AFB-275F-E08B-5518-2B84C6E89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6" name="Add-in 5">
                <a:extLst>
                  <a:ext uri="{FF2B5EF4-FFF2-40B4-BE49-F238E27FC236}">
                    <a16:creationId xmlns:a16="http://schemas.microsoft.com/office/drawing/2014/main" id="{DB3DF0B4-2455-17B7-C6E5-E4CDAAD806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26487932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6" name="Add-in 5">
                <a:extLst>
                  <a:ext uri="{FF2B5EF4-FFF2-40B4-BE49-F238E27FC236}">
                    <a16:creationId xmlns:a16="http://schemas.microsoft.com/office/drawing/2014/main" id="{DB3DF0B4-2455-17B7-C6E5-E4CDAAD806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>
                <a:clrChange>
                  <a:clrFrom>
                    <a:prstClr val="black"/>
                  </a:clrFrom>
                  <a:clrTo>
                    <a:prstClr val="black">
                      <a:alpha val="0"/>
                    </a:prstClr>
                  </a:clrTo>
                </a:clrChange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5664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19E9-FE40-7A75-CF5A-062C551A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3106" y="2052012"/>
            <a:ext cx="5665787" cy="3335867"/>
          </a:xfrm>
        </p:spPr>
        <p:txBody>
          <a:bodyPr>
            <a:normAutofit/>
          </a:bodyPr>
          <a:lstStyle/>
          <a:p>
            <a:pPr algn="ctr"/>
            <a:r>
              <a:rPr lang="en-US" sz="5400" b="1"/>
              <a:t>Thank You! </a:t>
            </a:r>
            <a:r>
              <a:rPr lang="en-US" sz="5400" b="1">
                <a:solidFill>
                  <a:srgbClr val="FFFF00"/>
                </a:solidFill>
                <a:sym typeface="Wingdings" pitchFamily="2" charset="2"/>
              </a:rPr>
              <a:t></a:t>
            </a:r>
            <a:br>
              <a:rPr lang="en-US" sz="5400" b="1">
                <a:solidFill>
                  <a:srgbClr val="FFFF00"/>
                </a:solidFill>
                <a:sym typeface="Wingdings" pitchFamily="2" charset="2"/>
              </a:rPr>
            </a:br>
            <a:br>
              <a:rPr lang="en-US" sz="2800" b="1">
                <a:solidFill>
                  <a:schemeClr val="tx1"/>
                </a:solidFill>
                <a:sym typeface="Wingdings" pitchFamily="2" charset="2"/>
              </a:rPr>
            </a:br>
            <a:r>
              <a:rPr lang="en-US" sz="2800" b="1">
                <a:solidFill>
                  <a:srgbClr val="00F5C6"/>
                </a:solidFill>
                <a:sym typeface="Wingdings" pitchFamily="2" charset="2"/>
              </a:rPr>
              <a:t>Any Questions?</a:t>
            </a:r>
            <a:endParaRPr lang="en-US" sz="5400" b="1">
              <a:solidFill>
                <a:srgbClr val="00F5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7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5D56606-9657-ADC7-B83A-FB8F3C858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08A24-CE02-5688-64DC-153D1745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329" y="2071563"/>
            <a:ext cx="8803341" cy="2034771"/>
          </a:xfrm>
        </p:spPr>
        <p:txBody>
          <a:bodyPr anchor="b"/>
          <a:lstStyle/>
          <a:p>
            <a:pPr algn="ctr"/>
            <a:br>
              <a:rPr lang="en-US" sz="44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</a:br>
            <a:r>
              <a:rPr lang="en-US" sz="44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We are asking for $50,000 in </a:t>
            </a:r>
            <a:br>
              <a:rPr lang="en-US" sz="44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</a:br>
            <a:r>
              <a:rPr lang="en-US" sz="44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exchange for 10% equity in </a:t>
            </a:r>
            <a:r>
              <a:rPr lang="en-US" sz="4400" b="1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autoledger</a:t>
            </a:r>
            <a:r>
              <a:rPr lang="en-US" sz="44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</a:rPr>
              <a:t>.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2649540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36A9-5336-4AD5-F0A9-6A05EC9E3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47" y="2369190"/>
            <a:ext cx="3998095" cy="146880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Meet Bob.</a:t>
            </a:r>
            <a:endParaRPr lang="en-US" sz="480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Graphic 2" descr="Man holding a coffee mug">
            <a:extLst>
              <a:ext uri="{FF2B5EF4-FFF2-40B4-BE49-F238E27FC236}">
                <a16:creationId xmlns:a16="http://schemas.microsoft.com/office/drawing/2014/main" id="{08B525F5-7623-3E16-C154-F28787BF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2861" y="4273054"/>
            <a:ext cx="2996585" cy="2774437"/>
          </a:xfrm>
          <a:prstGeom prst="rect">
            <a:avLst/>
          </a:prstGeom>
        </p:spPr>
      </p:pic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6D66C65C-C3FE-6D46-9BA4-5892AD3C4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61400" y="3013245"/>
            <a:ext cx="1531066" cy="1646903"/>
          </a:xfrm>
          <a:prstGeom prst="rect">
            <a:avLst/>
          </a:prstGeom>
        </p:spPr>
      </p:pic>
      <p:pic>
        <p:nvPicPr>
          <p:cNvPr id="7" name="Graphic 4" descr="Smiling face with teeth">
            <a:extLst>
              <a:ext uri="{FF2B5EF4-FFF2-40B4-BE49-F238E27FC236}">
                <a16:creationId xmlns:a16="http://schemas.microsoft.com/office/drawing/2014/main" id="{A5CCD294-B6D9-DA63-571C-3FDD4D2DCB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73278" y="3657207"/>
            <a:ext cx="780026" cy="80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27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AC91A-E8DC-870D-B972-7F6722AB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56D8A-8D82-CDB8-6AF7-6B27F8F14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635" y="2967320"/>
            <a:ext cx="6308674" cy="1919444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Bob wants a newer used car...</a:t>
            </a:r>
            <a:endParaRPr lang="en-US" sz="4800">
              <a:gradFill flip="none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580000" scaled="0"/>
                <a:tileRect/>
              </a:gradFill>
              <a:effectLst>
                <a:glow rad="38100">
                  <a:prstClr val="black">
                    <a:lumMod val="65000"/>
                    <a:lumOff val="35000"/>
                    <a:alpha val="40000"/>
                  </a:prstClr>
                </a:glow>
                <a:outerShdw blurRad="28575" dist="38100" dir="1404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5" name="Graphic 2" descr="Man holding a coffee mug">
            <a:extLst>
              <a:ext uri="{FF2B5EF4-FFF2-40B4-BE49-F238E27FC236}">
                <a16:creationId xmlns:a16="http://schemas.microsoft.com/office/drawing/2014/main" id="{E4D9014D-CC86-C303-4EFB-23541A3A4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668" y="4223892"/>
            <a:ext cx="2996585" cy="2774437"/>
          </a:xfrm>
          <a:prstGeom prst="rect">
            <a:avLst/>
          </a:prstGeom>
        </p:spPr>
      </p:pic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C069F6D2-4373-1A03-1EF4-6531D192D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7207" y="2964083"/>
            <a:ext cx="1531066" cy="1646903"/>
          </a:xfrm>
          <a:prstGeom prst="rect">
            <a:avLst/>
          </a:prstGeom>
        </p:spPr>
      </p:pic>
      <p:pic>
        <p:nvPicPr>
          <p:cNvPr id="3" name="Graphic 2" descr="Smiling face with closed eyes">
            <a:extLst>
              <a:ext uri="{FF2B5EF4-FFF2-40B4-BE49-F238E27FC236}">
                <a16:creationId xmlns:a16="http://schemas.microsoft.com/office/drawing/2014/main" id="{C46F72F0-472F-C7CB-FEF8-E42E62045B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02697" y="3590053"/>
            <a:ext cx="771834" cy="792214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44737C6-85F8-ADB7-B22E-0003E9EB9BD6}"/>
              </a:ext>
            </a:extLst>
          </p:cNvPr>
          <p:cNvSpPr/>
          <p:nvPr/>
        </p:nvSpPr>
        <p:spPr>
          <a:xfrm>
            <a:off x="1892709" y="598128"/>
            <a:ext cx="3408516" cy="2228645"/>
          </a:xfrm>
          <a:prstGeom prst="cloudCallou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artoon of a car&#10;&#10;AI-generated content may be incorrect.">
            <a:extLst>
              <a:ext uri="{FF2B5EF4-FFF2-40B4-BE49-F238E27FC236}">
                <a16:creationId xmlns:a16="http://schemas.microsoft.com/office/drawing/2014/main" id="{E880FDC3-664F-43DB-798C-0DD157DC7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9213" y="843116"/>
            <a:ext cx="1582993" cy="15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9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A7679-1911-C07D-49F5-C7656E884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0E1DD-D377-DC47-74A6-B0BFF8BA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312" y="861577"/>
            <a:ext cx="8045707" cy="146880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Bob Checks Carfax...</a:t>
            </a:r>
            <a:endParaRPr lang="en-US"/>
          </a:p>
        </p:txBody>
      </p:sp>
      <p:pic>
        <p:nvPicPr>
          <p:cNvPr id="3" name="Graphic 2" descr="A man carrying a laptop">
            <a:extLst>
              <a:ext uri="{FF2B5EF4-FFF2-40B4-BE49-F238E27FC236}">
                <a16:creationId xmlns:a16="http://schemas.microsoft.com/office/drawing/2014/main" id="{4278D7C9-1B8A-6121-506C-1B0A88111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627" y="4283383"/>
            <a:ext cx="3934746" cy="2789493"/>
          </a:xfrm>
          <a:prstGeom prst="rect">
            <a:avLst/>
          </a:prstGeom>
        </p:spPr>
      </p:pic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A1A0DDAA-30F2-7481-7A07-BBBF67DA3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7400" y="3037826"/>
            <a:ext cx="1531066" cy="1646903"/>
          </a:xfrm>
          <a:prstGeom prst="rect">
            <a:avLst/>
          </a:prstGeom>
        </p:spPr>
      </p:pic>
      <p:pic>
        <p:nvPicPr>
          <p:cNvPr id="4" name="Graphic 3" descr="A happy face">
            <a:extLst>
              <a:ext uri="{FF2B5EF4-FFF2-40B4-BE49-F238E27FC236}">
                <a16:creationId xmlns:a16="http://schemas.microsoft.com/office/drawing/2014/main" id="{61651EA9-95F7-EED2-E6BE-7F31BDE0D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1896" y="3652325"/>
            <a:ext cx="820992" cy="87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7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F94E-A79D-A311-80C4-053E53193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3B272-4B11-E78B-3138-1B4BDCC1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312" y="861577"/>
            <a:ext cx="8045707" cy="146880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But the report is incomplete!</a:t>
            </a:r>
            <a:endParaRPr lang="en-US"/>
          </a:p>
        </p:txBody>
      </p:sp>
      <p:pic>
        <p:nvPicPr>
          <p:cNvPr id="3" name="Graphic 2" descr="A man carrying a laptop">
            <a:extLst>
              <a:ext uri="{FF2B5EF4-FFF2-40B4-BE49-F238E27FC236}">
                <a16:creationId xmlns:a16="http://schemas.microsoft.com/office/drawing/2014/main" id="{0DAD3203-8353-A33E-B36A-AB1FE0A7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627" y="4283383"/>
            <a:ext cx="3934746" cy="2789493"/>
          </a:xfrm>
          <a:prstGeom prst="rect">
            <a:avLst/>
          </a:prstGeom>
        </p:spPr>
      </p:pic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CD52F6F2-3431-3959-0918-DC255A3FF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7400" y="3037826"/>
            <a:ext cx="1531066" cy="1646903"/>
          </a:xfrm>
          <a:prstGeom prst="rect">
            <a:avLst/>
          </a:prstGeom>
        </p:spPr>
      </p:pic>
      <p:pic>
        <p:nvPicPr>
          <p:cNvPr id="5" name="Graphic 4" descr="A surprised face">
            <a:extLst>
              <a:ext uri="{FF2B5EF4-FFF2-40B4-BE49-F238E27FC236}">
                <a16:creationId xmlns:a16="http://schemas.microsoft.com/office/drawing/2014/main" id="{E5E3E58D-3B1F-7783-9608-5A13BA825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1085" y="3551186"/>
            <a:ext cx="812799" cy="96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14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EC372-1837-7BF0-2DDF-61034F236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 man carrying a laptop">
            <a:extLst>
              <a:ext uri="{FF2B5EF4-FFF2-40B4-BE49-F238E27FC236}">
                <a16:creationId xmlns:a16="http://schemas.microsoft.com/office/drawing/2014/main" id="{147635F9-DD2D-D0B2-25ED-045028343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627" y="4283383"/>
            <a:ext cx="3934746" cy="2789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301F03-40D9-CEA6-9398-094A1DBC9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5312" y="984480"/>
            <a:ext cx="8512739" cy="146880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Bob feels lost. Who can he trust? </a:t>
            </a:r>
          </a:p>
        </p:txBody>
      </p:sp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1B1437A4-F5A9-CB4B-6DD5-EFF46164A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4626" y="2988665"/>
            <a:ext cx="1531066" cy="1646903"/>
          </a:xfrm>
          <a:prstGeom prst="rect">
            <a:avLst/>
          </a:prstGeom>
        </p:spPr>
      </p:pic>
      <p:pic>
        <p:nvPicPr>
          <p:cNvPr id="7" name="Graphic 6" descr="A crying face">
            <a:extLst>
              <a:ext uri="{FF2B5EF4-FFF2-40B4-BE49-F238E27FC236}">
                <a16:creationId xmlns:a16="http://schemas.microsoft.com/office/drawing/2014/main" id="{9F4D67E2-051B-7EFF-5A93-7A46A9761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0927" y="3599735"/>
            <a:ext cx="837380" cy="8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761A1-89BA-4C2D-8100-8E3932620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A man carrying a laptop">
            <a:extLst>
              <a:ext uri="{FF2B5EF4-FFF2-40B4-BE49-F238E27FC236}">
                <a16:creationId xmlns:a16="http://schemas.microsoft.com/office/drawing/2014/main" id="{455F12AE-7553-68D1-2628-631FF0D9B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0627" y="4283383"/>
            <a:ext cx="3934746" cy="27894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4169B1-2C3D-16F2-05F1-1DD99B707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570" y="361770"/>
            <a:ext cx="8512739" cy="1468800"/>
          </a:xfrm>
        </p:spPr>
        <p:txBody>
          <a:bodyPr>
            <a:noAutofit/>
          </a:bodyPr>
          <a:lstStyle/>
          <a:p>
            <a:pPr algn="ctr"/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Introducing </a:t>
            </a:r>
            <a:r>
              <a:rPr lang="en-US" sz="4800" b="1" err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AutoLedger</a:t>
            </a:r>
            <a:r>
              <a:rPr lang="en-US" sz="4800" b="1">
                <a:gradFill flip="none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580000" scaled="0"/>
                  <a:tileRect/>
                </a:gra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! </a:t>
            </a:r>
          </a:p>
        </p:txBody>
      </p:sp>
      <p:pic>
        <p:nvPicPr>
          <p:cNvPr id="6" name="Graphic 3" descr="Man with thick hair">
            <a:extLst>
              <a:ext uri="{FF2B5EF4-FFF2-40B4-BE49-F238E27FC236}">
                <a16:creationId xmlns:a16="http://schemas.microsoft.com/office/drawing/2014/main" id="{82A275EF-C8BB-ABF0-2599-967030B04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4626" y="2988665"/>
            <a:ext cx="1531066" cy="1646903"/>
          </a:xfrm>
          <a:prstGeom prst="rect">
            <a:avLst/>
          </a:prstGeom>
        </p:spPr>
      </p:pic>
      <p:pic>
        <p:nvPicPr>
          <p:cNvPr id="10" name="Graphic 9" descr="A face with closed eyes">
            <a:extLst>
              <a:ext uri="{FF2B5EF4-FFF2-40B4-BE49-F238E27FC236}">
                <a16:creationId xmlns:a16="http://schemas.microsoft.com/office/drawing/2014/main" id="{4469777D-FF0A-7E42-AC6B-B913A2FF4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40000">
            <a:off x="2190954" y="3587955"/>
            <a:ext cx="845574" cy="829187"/>
          </a:xfrm>
          <a:prstGeom prst="rect">
            <a:avLst/>
          </a:prstGeom>
        </p:spPr>
      </p:pic>
      <p:sp>
        <p:nvSpPr>
          <p:cNvPr id="11" name="Callout: Line 10">
            <a:extLst>
              <a:ext uri="{FF2B5EF4-FFF2-40B4-BE49-F238E27FC236}">
                <a16:creationId xmlns:a16="http://schemas.microsoft.com/office/drawing/2014/main" id="{463E74C2-C02F-2A3C-FEC5-C8650721A81D}"/>
              </a:ext>
            </a:extLst>
          </p:cNvPr>
          <p:cNvSpPr/>
          <p:nvPr/>
        </p:nvSpPr>
        <p:spPr>
          <a:xfrm>
            <a:off x="6464709" y="2826774"/>
            <a:ext cx="4342581" cy="1622322"/>
          </a:xfrm>
          <a:prstGeom prst="borderCallout1">
            <a:avLst/>
          </a:prstGeom>
          <a:solidFill>
            <a:srgbClr val="F6F7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square with a black and yellow link&#10;&#10;AI-generated content may be incorrect.">
            <a:extLst>
              <a:ext uri="{FF2B5EF4-FFF2-40B4-BE49-F238E27FC236}">
                <a16:creationId xmlns:a16="http://schemas.microsoft.com/office/drawing/2014/main" id="{03600404-C276-6268-BA5F-BC1ECAB35E0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 l="11296" t="13328" r="8970" b="11752"/>
          <a:stretch/>
        </p:blipFill>
        <p:spPr>
          <a:xfrm>
            <a:off x="6737144" y="3084075"/>
            <a:ext cx="1238349" cy="1179013"/>
          </a:xfrm>
          <a:prstGeom prst="rect">
            <a:avLst/>
          </a:prstGeom>
          <a:noFill/>
          <a:ln w="38100">
            <a:noFill/>
          </a:ln>
          <a:effectLst>
            <a:innerShdw blurRad="57150" dist="38100" dir="10800000">
              <a:srgbClr val="000000">
                <a:alpha val="70313"/>
              </a:srgbClr>
            </a:innerShdw>
          </a:effectLst>
        </p:spPr>
      </p:pic>
      <p:pic>
        <p:nvPicPr>
          <p:cNvPr id="13" name="Picture 12" descr="A cartoon of a car&#10;&#10;AI-generated content may be incorrect.">
            <a:extLst>
              <a:ext uri="{FF2B5EF4-FFF2-40B4-BE49-F238E27FC236}">
                <a16:creationId xmlns:a16="http://schemas.microsoft.com/office/drawing/2014/main" id="{9F49F36D-A086-4118-5EC6-64A14D094A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859" y="2948857"/>
            <a:ext cx="1451897" cy="1460091"/>
          </a:xfrm>
          <a:prstGeom prst="rect">
            <a:avLst/>
          </a:prstGeom>
        </p:spPr>
      </p:pic>
      <p:sp>
        <p:nvSpPr>
          <p:cNvPr id="14" name="Equals 13">
            <a:extLst>
              <a:ext uri="{FF2B5EF4-FFF2-40B4-BE49-F238E27FC236}">
                <a16:creationId xmlns:a16="http://schemas.microsoft.com/office/drawing/2014/main" id="{A4DB3B56-911B-5598-310A-CB3F32A21BCB}"/>
              </a:ext>
            </a:extLst>
          </p:cNvPr>
          <p:cNvSpPr/>
          <p:nvPr/>
        </p:nvSpPr>
        <p:spPr>
          <a:xfrm>
            <a:off x="8209935" y="3457677"/>
            <a:ext cx="688258" cy="442452"/>
          </a:xfrm>
          <a:prstGeom prst="mathEqua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285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webextension1.xml><?xml version="1.0" encoding="utf-8"?>
<we:webextension xmlns:we="http://schemas.microsoft.com/office/webextensions/webextension/2010/11" id="{87CE7612-96BA-EA46-9067-AB68C4644EF2}">
  <we:reference id="wa104381526" version="1.0.0.2" store="en-US" storeType="OMEX"/>
  <we:alternateReferences>
    <we:reference id="wa104381526" version="1.0.0.2" store="wa104381526" storeType="OMEX"/>
  </we:alternateReferences>
  <we:properties>
    <we:property name="FormID" value="&quot;DQSIkWdsW0yxEjajBLZtrQAAAAAAAAAAAANAATh4JP5UNktZU0c3Uk4yQVhIMEZNVVdCQUZLNVhSQi4u&quot;"/>
    <we:property name="FormMode" value="&quot;DesignTime&quot;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81F5C2-3514-4A07-8A5F-801AC1F704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58E52-C9AB-45CD-90E2-A592FBC3F28E}">
  <ds:schemaRefs>
    <ds:schemaRef ds:uri="http://schemas.microsoft.com/office/2006/documentManagement/types"/>
    <ds:schemaRef ds:uri="http://purl.org/dc/elements/1.1/"/>
    <ds:schemaRef ds:uri="http://schemas.microsoft.com/sharepoint/v3"/>
    <ds:schemaRef ds:uri="http://purl.org/dc/terms/"/>
    <ds:schemaRef ds:uri="230e9df3-be65-4c73-a93b-d1236ebd677e"/>
    <ds:schemaRef ds:uri="71af3243-3dd4-4a8d-8c0d-dd76da1f02a5"/>
    <ds:schemaRef ds:uri="16c05727-aa75-4e4a-9b5f-8a80a1165891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CF14FD5-A096-4D90-927F-14121C04026D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1264</Words>
  <Application>Microsoft Macintosh PowerPoint</Application>
  <PresentationFormat>Widescreen</PresentationFormat>
  <Paragraphs>204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Arial Black</vt:lpstr>
      <vt:lpstr>Calibri</vt:lpstr>
      <vt:lpstr>Century Gothic</vt:lpstr>
      <vt:lpstr>Courier New</vt:lpstr>
      <vt:lpstr>System Font Regular</vt:lpstr>
      <vt:lpstr>Wingdings</vt:lpstr>
      <vt:lpstr>Mesh</vt:lpstr>
      <vt:lpstr>AutoLedger</vt:lpstr>
      <vt:lpstr>AGENDA</vt:lpstr>
      <vt:lpstr> We are asking for $50,000 in  exchange for 10% equity in autoledger.</vt:lpstr>
      <vt:lpstr>Meet Bob.</vt:lpstr>
      <vt:lpstr>Bob wants a newer used car...</vt:lpstr>
      <vt:lpstr>Bob Checks Carfax...</vt:lpstr>
      <vt:lpstr>But the report is incomplete!</vt:lpstr>
      <vt:lpstr>Bob feels lost. Who can he trust? </vt:lpstr>
      <vt:lpstr>Introducing AutoLedger! </vt:lpstr>
      <vt:lpstr>The Problem</vt:lpstr>
      <vt:lpstr>Our Solution</vt:lpstr>
      <vt:lpstr>Key Features</vt:lpstr>
      <vt:lpstr>PowerPoint Presentation</vt:lpstr>
      <vt:lpstr>PowerPoint Presentation</vt:lpstr>
      <vt:lpstr>How It Works </vt:lpstr>
      <vt:lpstr>PowerPoint Presentation</vt:lpstr>
      <vt:lpstr>Go-to-market strategy</vt:lpstr>
      <vt:lpstr>Business model</vt:lpstr>
      <vt:lpstr> Next Steps</vt:lpstr>
      <vt:lpstr>AutoLedger Funding Journey</vt:lpstr>
      <vt:lpstr>Thanks to AutoLedger, Bob is riding in style with a car report he can trust.</vt:lpstr>
      <vt:lpstr>PowerPoint Presentation</vt:lpstr>
      <vt:lpstr>Thank You!  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Sarah Sprick</cp:lastModifiedBy>
  <cp:revision>2</cp:revision>
  <dcterms:created xsi:type="dcterms:W3CDTF">2025-04-26T18:04:27Z</dcterms:created>
  <dcterms:modified xsi:type="dcterms:W3CDTF">2025-04-28T19:54:17Z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