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HK Modular" charset="1" panose="00000800000000000000"/>
      <p:regular r:id="rId18"/>
    </p:embeddedFont>
    <p:embeddedFont>
      <p:font typeface="IBM Plex Mono" charset="1" panose="020B0509050203000203"/>
      <p:regular r:id="rId19"/>
    </p:embeddedFont>
    <p:embeddedFont>
      <p:font typeface="Montserrat" charset="1" panose="00000500000000000000"/>
      <p:regular r:id="rId20"/>
    </p:embeddedFont>
    <p:embeddedFont>
      <p:font typeface="Open Sans" charset="1" panose="020B0606030504020204"/>
      <p:regular r:id="rId21"/>
    </p:embeddedFont>
    <p:embeddedFont>
      <p:font typeface="IBM Plex Mono Bold" charset="1" panose="020B0809050203000203"/>
      <p:regular r:id="rId22"/>
    </p:embeddedFont>
    <p:embeddedFont>
      <p:font typeface="Montserrat Italics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8.png" Type="http://schemas.openxmlformats.org/officeDocument/2006/relationships/image"/><Relationship Id="rId4" Target="../media/image12.png" Type="http://schemas.openxmlformats.org/officeDocument/2006/relationships/image"/><Relationship Id="rId5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8.png" Type="http://schemas.openxmlformats.org/officeDocument/2006/relationships/image"/><Relationship Id="rId6" Target="../media/image48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8.pn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8.pn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4.jpe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35.png" Type="http://schemas.openxmlformats.org/officeDocument/2006/relationships/image"/><Relationship Id="rId13" Target="../media/image36.svg" Type="http://schemas.openxmlformats.org/officeDocument/2006/relationships/image"/><Relationship Id="rId2" Target="../media/image27.jpeg" Type="http://schemas.openxmlformats.org/officeDocument/2006/relationships/image"/><Relationship Id="rId3" Target="../media/image28.jpeg" Type="http://schemas.openxmlformats.org/officeDocument/2006/relationships/image"/><Relationship Id="rId4" Target="../media/image11.png" Type="http://schemas.openxmlformats.org/officeDocument/2006/relationships/image"/><Relationship Id="rId5" Target="../media/image8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2" Target="../media/image11.png" Type="http://schemas.openxmlformats.org/officeDocument/2006/relationships/image"/><Relationship Id="rId3" Target="../media/image8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060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41171" y="0"/>
            <a:ext cx="18288000" cy="10287000"/>
            <a:chOff x="0" y="0"/>
            <a:chExt cx="1444978" cy="8128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1444978" cy="812800"/>
            </a:xfrm>
            <a:custGeom>
              <a:avLst/>
              <a:gdLst/>
              <a:ahLst/>
              <a:cxnLst/>
              <a:rect r="r" b="b" t="t" l="l"/>
              <a:pathLst>
                <a:path h="812800" w="1444978">
                  <a:moveTo>
                    <a:pt x="1444978" y="0"/>
                  </a:moveTo>
                  <a:lnTo>
                    <a:pt x="0" y="0"/>
                  </a:lnTo>
                  <a:lnTo>
                    <a:pt x="0" y="812800"/>
                  </a:lnTo>
                  <a:lnTo>
                    <a:pt x="1444978" y="812800"/>
                  </a:lnTo>
                  <a:close/>
                </a:path>
              </a:pathLst>
            </a:custGeom>
            <a:blipFill>
              <a:blip r:embed="rId2">
                <a:alphaModFix amt="89000"/>
              </a:blip>
              <a:stretch>
                <a:fillRect l="-2043" t="0" r="-2043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36332" y="7495142"/>
            <a:ext cx="17390657" cy="636250"/>
            <a:chOff x="0" y="0"/>
            <a:chExt cx="4580255" cy="16757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80255" cy="167572"/>
            </a:xfrm>
            <a:custGeom>
              <a:avLst/>
              <a:gdLst/>
              <a:ahLst/>
              <a:cxnLst/>
              <a:rect r="r" b="b" t="t" l="l"/>
              <a:pathLst>
                <a:path h="167572" w="4580255">
                  <a:moveTo>
                    <a:pt x="44518" y="0"/>
                  </a:moveTo>
                  <a:lnTo>
                    <a:pt x="4535737" y="0"/>
                  </a:lnTo>
                  <a:cubicBezTo>
                    <a:pt x="4560324" y="0"/>
                    <a:pt x="4580255" y="19931"/>
                    <a:pt x="4580255" y="44518"/>
                  </a:cubicBezTo>
                  <a:lnTo>
                    <a:pt x="4580255" y="123054"/>
                  </a:lnTo>
                  <a:cubicBezTo>
                    <a:pt x="4580255" y="134861"/>
                    <a:pt x="4575565" y="146184"/>
                    <a:pt x="4567217" y="154533"/>
                  </a:cubicBezTo>
                  <a:cubicBezTo>
                    <a:pt x="4558868" y="162882"/>
                    <a:pt x="4547545" y="167572"/>
                    <a:pt x="4535737" y="167572"/>
                  </a:cubicBezTo>
                  <a:lnTo>
                    <a:pt x="44518" y="167572"/>
                  </a:lnTo>
                  <a:cubicBezTo>
                    <a:pt x="19931" y="167572"/>
                    <a:pt x="0" y="147641"/>
                    <a:pt x="0" y="123054"/>
                  </a:cubicBezTo>
                  <a:lnTo>
                    <a:pt x="0" y="44518"/>
                  </a:lnTo>
                  <a:cubicBezTo>
                    <a:pt x="0" y="19931"/>
                    <a:pt x="19931" y="0"/>
                    <a:pt x="445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580255" cy="2151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0">
            <a:off x="7056971" y="7317201"/>
            <a:ext cx="3456432" cy="4114800"/>
          </a:xfrm>
          <a:custGeom>
            <a:avLst/>
            <a:gdLst/>
            <a:ahLst/>
            <a:cxnLst/>
            <a:rect r="r" b="b" t="t" l="l"/>
            <a:pathLst>
              <a:path h="4114800" w="3456432">
                <a:moveTo>
                  <a:pt x="3456432" y="0"/>
                </a:moveTo>
                <a:lnTo>
                  <a:pt x="0" y="0"/>
                </a:lnTo>
                <a:lnTo>
                  <a:pt x="0" y="4114800"/>
                </a:lnTo>
                <a:lnTo>
                  <a:pt x="3456432" y="4114800"/>
                </a:lnTo>
                <a:lnTo>
                  <a:pt x="345643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56000" y="2829993"/>
            <a:ext cx="17170989" cy="4779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22"/>
              </a:lnSpc>
            </a:pPr>
            <a:r>
              <a:rPr lang="en-US" sz="9139">
                <a:solidFill>
                  <a:srgbClr val="FF66C4"/>
                </a:solidFill>
                <a:latin typeface="HK Modular"/>
                <a:ea typeface="HK Modular"/>
                <a:cs typeface="HK Modular"/>
                <a:sym typeface="HK Modular"/>
              </a:rPr>
              <a:t>BagBlock: </a:t>
            </a:r>
          </a:p>
          <a:p>
            <a:pPr algn="l">
              <a:lnSpc>
                <a:spcPts val="9322"/>
              </a:lnSpc>
            </a:pPr>
            <a:r>
              <a:rPr lang="en-US" sz="9139">
                <a:solidFill>
                  <a:srgbClr val="FF66C4"/>
                </a:solidFill>
                <a:latin typeface="HK Modular"/>
                <a:ea typeface="HK Modular"/>
                <a:cs typeface="HK Modular"/>
                <a:sym typeface="HK Modular"/>
              </a:rPr>
              <a:t>Luggage Lost? </a:t>
            </a:r>
          </a:p>
          <a:p>
            <a:pPr algn="l">
              <a:lnSpc>
                <a:spcPts val="9322"/>
              </a:lnSpc>
            </a:pPr>
            <a:r>
              <a:rPr lang="en-US" sz="9139">
                <a:solidFill>
                  <a:srgbClr val="FF66C4"/>
                </a:solidFill>
                <a:latin typeface="HK Modular"/>
                <a:ea typeface="HK Modular"/>
                <a:cs typeface="HK Modular"/>
                <a:sym typeface="HK Modular"/>
              </a:rPr>
              <a:t>Blockchain Found. </a:t>
            </a:r>
          </a:p>
          <a:p>
            <a:pPr algn="l">
              <a:lnSpc>
                <a:spcPts val="9322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56000" y="7561782"/>
            <a:ext cx="17087703" cy="931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77"/>
              </a:lnSpc>
            </a:pPr>
            <a:r>
              <a:rPr lang="en-US" sz="2698">
                <a:solidFill>
                  <a:srgbClr val="FFFFFF"/>
                </a:solidFill>
                <a:latin typeface="IBM Plex Mono"/>
                <a:ea typeface="IBM Plex Mono"/>
                <a:cs typeface="IBM Plex Mono"/>
                <a:sym typeface="IBM Plex Mono"/>
              </a:rPr>
              <a:t> Anisa Stavri, Leon Tash, Natalia Shuniakova, Daniel Lorenzo, Elizaveta Kuchkarova</a:t>
            </a:r>
          </a:p>
          <a:p>
            <a:pPr algn="l" marL="0" indent="0" lvl="0">
              <a:lnSpc>
                <a:spcPts val="377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247535" y="6370999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0" y="0"/>
                </a:lnTo>
                <a:lnTo>
                  <a:pt x="84950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511104" y="-6004722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7"/>
                </a:lnTo>
                <a:lnTo>
                  <a:pt x="0" y="9300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4302400"/>
            <a:ext cx="3884676" cy="3791690"/>
            <a:chOff x="0" y="0"/>
            <a:chExt cx="1023125" cy="99863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23125" cy="998634"/>
            </a:xfrm>
            <a:custGeom>
              <a:avLst/>
              <a:gdLst/>
              <a:ahLst/>
              <a:cxnLst/>
              <a:rect r="r" b="b" t="t" l="l"/>
              <a:pathLst>
                <a:path h="998634" w="1023125">
                  <a:moveTo>
                    <a:pt x="0" y="0"/>
                  </a:moveTo>
                  <a:lnTo>
                    <a:pt x="1023125" y="0"/>
                  </a:lnTo>
                  <a:lnTo>
                    <a:pt x="1023125" y="998634"/>
                  </a:lnTo>
                  <a:lnTo>
                    <a:pt x="0" y="9986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023125" cy="1046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01662" y="4302400"/>
            <a:ext cx="3884676" cy="3791690"/>
            <a:chOff x="0" y="0"/>
            <a:chExt cx="1023125" cy="99863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23125" cy="998634"/>
            </a:xfrm>
            <a:custGeom>
              <a:avLst/>
              <a:gdLst/>
              <a:ahLst/>
              <a:cxnLst/>
              <a:rect r="r" b="b" t="t" l="l"/>
              <a:pathLst>
                <a:path h="998634" w="1023125">
                  <a:moveTo>
                    <a:pt x="0" y="0"/>
                  </a:moveTo>
                  <a:lnTo>
                    <a:pt x="1023125" y="0"/>
                  </a:lnTo>
                  <a:lnTo>
                    <a:pt x="1023125" y="998634"/>
                  </a:lnTo>
                  <a:lnTo>
                    <a:pt x="0" y="9986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023125" cy="1046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2165318"/>
            <a:ext cx="6962288" cy="92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Impact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188554" y="4302400"/>
            <a:ext cx="3884676" cy="3791690"/>
            <a:chOff x="0" y="0"/>
            <a:chExt cx="1023125" cy="9986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23125" cy="998634"/>
            </a:xfrm>
            <a:custGeom>
              <a:avLst/>
              <a:gdLst/>
              <a:ahLst/>
              <a:cxnLst/>
              <a:rect r="r" b="b" t="t" l="l"/>
              <a:pathLst>
                <a:path h="998634" w="1023125">
                  <a:moveTo>
                    <a:pt x="0" y="0"/>
                  </a:moveTo>
                  <a:lnTo>
                    <a:pt x="1023125" y="0"/>
                  </a:lnTo>
                  <a:lnTo>
                    <a:pt x="1023125" y="998634"/>
                  </a:lnTo>
                  <a:lnTo>
                    <a:pt x="0" y="99863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1023125" cy="10462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4437666" y="-1162917"/>
            <a:ext cx="5271129" cy="5106407"/>
          </a:xfrm>
          <a:custGeom>
            <a:avLst/>
            <a:gdLst/>
            <a:ahLst/>
            <a:cxnLst/>
            <a:rect r="r" b="b" t="t" l="l"/>
            <a:pathLst>
              <a:path h="5106407" w="5271129">
                <a:moveTo>
                  <a:pt x="0" y="0"/>
                </a:moveTo>
                <a:lnTo>
                  <a:pt x="5271129" y="0"/>
                </a:lnTo>
                <a:lnTo>
                  <a:pt x="5271129" y="5106406"/>
                </a:lnTo>
                <a:lnTo>
                  <a:pt x="0" y="51064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4866855" y="5112570"/>
            <a:ext cx="2318053" cy="1854442"/>
          </a:xfrm>
          <a:custGeom>
            <a:avLst/>
            <a:gdLst/>
            <a:ahLst/>
            <a:cxnLst/>
            <a:rect r="r" b="b" t="t" l="l"/>
            <a:pathLst>
              <a:path h="1854442" w="2318053">
                <a:moveTo>
                  <a:pt x="0" y="0"/>
                </a:moveTo>
                <a:lnTo>
                  <a:pt x="2318053" y="0"/>
                </a:lnTo>
                <a:lnTo>
                  <a:pt x="2318053" y="1854442"/>
                </a:lnTo>
                <a:lnTo>
                  <a:pt x="0" y="1854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78420" y="5112570"/>
            <a:ext cx="2318053" cy="1854442"/>
          </a:xfrm>
          <a:custGeom>
            <a:avLst/>
            <a:gdLst/>
            <a:ahLst/>
            <a:cxnLst/>
            <a:rect r="r" b="b" t="t" l="l"/>
            <a:pathLst>
              <a:path h="1854442" w="2318053">
                <a:moveTo>
                  <a:pt x="0" y="0"/>
                </a:moveTo>
                <a:lnTo>
                  <a:pt x="2318053" y="0"/>
                </a:lnTo>
                <a:lnTo>
                  <a:pt x="2318053" y="1854442"/>
                </a:lnTo>
                <a:lnTo>
                  <a:pt x="0" y="18544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874477" y="5578955"/>
            <a:ext cx="2193122" cy="1388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  <a:spcBef>
                <a:spcPct val="0"/>
              </a:spcBef>
            </a:pPr>
            <a:r>
              <a:rPr lang="en-US" b="true" sz="2005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INCREASED TRUST AMONG PASSENGERS</a:t>
            </a:r>
          </a:p>
          <a:p>
            <a:pPr algn="ctr">
              <a:lnSpc>
                <a:spcPts val="2807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8033033" y="5578955"/>
            <a:ext cx="2221933" cy="1388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</a:pPr>
            <a:r>
              <a:rPr lang="en-US" b="true" sz="2005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LOWER ADMINISTRATIVE COSTS</a:t>
            </a:r>
          </a:p>
          <a:p>
            <a:pPr algn="ctr">
              <a:lnSpc>
                <a:spcPts val="2807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13504668" y="5485166"/>
            <a:ext cx="3252448" cy="13880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  <a:spcBef>
                <a:spcPct val="0"/>
              </a:spcBef>
            </a:pPr>
            <a:r>
              <a:rPr lang="en-US" b="true" sz="2005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BETTER EXPERIENCE FOR BOTH CUSTOMERS AND AIRLINES</a:t>
            </a:r>
          </a:p>
          <a:p>
            <a:pPr algn="ctr">
              <a:lnSpc>
                <a:spcPts val="280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03991" y="0"/>
            <a:ext cx="7784009" cy="4826086"/>
          </a:xfrm>
          <a:custGeom>
            <a:avLst/>
            <a:gdLst/>
            <a:ahLst/>
            <a:cxnLst/>
            <a:rect r="r" b="b" t="t" l="l"/>
            <a:pathLst>
              <a:path h="4826086" w="7784009">
                <a:moveTo>
                  <a:pt x="0" y="0"/>
                </a:moveTo>
                <a:lnTo>
                  <a:pt x="7784009" y="0"/>
                </a:lnTo>
                <a:lnTo>
                  <a:pt x="7784009" y="4826086"/>
                </a:lnTo>
                <a:lnTo>
                  <a:pt x="0" y="4826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03991" y="4799273"/>
            <a:ext cx="7784009" cy="5487727"/>
          </a:xfrm>
          <a:custGeom>
            <a:avLst/>
            <a:gdLst/>
            <a:ahLst/>
            <a:cxnLst/>
            <a:rect r="r" b="b" t="t" l="l"/>
            <a:pathLst>
              <a:path h="5487727" w="7784009">
                <a:moveTo>
                  <a:pt x="0" y="0"/>
                </a:moveTo>
                <a:lnTo>
                  <a:pt x="7784009" y="0"/>
                </a:lnTo>
                <a:lnTo>
                  <a:pt x="7784009" y="5487727"/>
                </a:lnTo>
                <a:lnTo>
                  <a:pt x="0" y="54877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364587"/>
            <a:ext cx="6962288" cy="92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Coding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8687" y="4251325"/>
            <a:ext cx="9310500" cy="1736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This c</a:t>
            </a:r>
            <a:r>
              <a:rPr lang="en-US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ontract tracks when a traveler’s flight arrives at its destination. If the bag’s reception isn’t confirmed after a day of the flight’s arrival, it is flagged as lost, which triggers a payout.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975385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5" y="0"/>
                </a:lnTo>
                <a:lnTo>
                  <a:pt x="31261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20066" y="6050341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511104" y="-6004722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7"/>
                </a:lnTo>
                <a:lnTo>
                  <a:pt x="0" y="9300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256164" y="4314514"/>
            <a:ext cx="13373008" cy="3471654"/>
            <a:chOff x="0" y="0"/>
            <a:chExt cx="3546723" cy="92073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546723" cy="920735"/>
            </a:xfrm>
            <a:custGeom>
              <a:avLst/>
              <a:gdLst/>
              <a:ahLst/>
              <a:cxnLst/>
              <a:rect r="r" b="b" t="t" l="l"/>
              <a:pathLst>
                <a:path h="920735" w="3546723">
                  <a:moveTo>
                    <a:pt x="3308598" y="0"/>
                  </a:moveTo>
                  <a:lnTo>
                    <a:pt x="3546723" y="238125"/>
                  </a:lnTo>
                  <a:lnTo>
                    <a:pt x="3546723" y="682610"/>
                  </a:lnTo>
                  <a:lnTo>
                    <a:pt x="3308598" y="920735"/>
                  </a:lnTo>
                  <a:lnTo>
                    <a:pt x="238125" y="920735"/>
                  </a:lnTo>
                  <a:lnTo>
                    <a:pt x="0" y="682610"/>
                  </a:lnTo>
                  <a:lnTo>
                    <a:pt x="0" y="238125"/>
                  </a:lnTo>
                  <a:lnTo>
                    <a:pt x="238125" y="0"/>
                  </a:lnTo>
                  <a:lnTo>
                    <a:pt x="3308598" y="0"/>
                  </a:lnTo>
                  <a:close/>
                </a:path>
              </a:pathLst>
            </a:custGeom>
            <a:blipFill>
              <a:blip r:embed="rId6"/>
              <a:stretch>
                <a:fillRect l="0" t="-45124" r="0" b="-11039"/>
              </a:stretch>
            </a:blipFill>
            <a:ln w="38100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373258" y="-2048952"/>
            <a:ext cx="5271129" cy="5106407"/>
          </a:xfrm>
          <a:custGeom>
            <a:avLst/>
            <a:gdLst/>
            <a:ahLst/>
            <a:cxnLst/>
            <a:rect r="r" b="b" t="t" l="l"/>
            <a:pathLst>
              <a:path h="5106407" w="5271129">
                <a:moveTo>
                  <a:pt x="0" y="0"/>
                </a:moveTo>
                <a:lnTo>
                  <a:pt x="5271129" y="0"/>
                </a:lnTo>
                <a:lnTo>
                  <a:pt x="5271129" y="5106407"/>
                </a:lnTo>
                <a:lnTo>
                  <a:pt x="0" y="51064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-858709" y="6958656"/>
            <a:ext cx="4275117" cy="4114800"/>
          </a:xfrm>
          <a:custGeom>
            <a:avLst/>
            <a:gdLst/>
            <a:ahLst/>
            <a:cxnLst/>
            <a:rect r="r" b="b" t="t" l="l"/>
            <a:pathLst>
              <a:path h="4114800" w="4275117">
                <a:moveTo>
                  <a:pt x="4275117" y="0"/>
                </a:moveTo>
                <a:lnTo>
                  <a:pt x="0" y="0"/>
                </a:lnTo>
                <a:lnTo>
                  <a:pt x="0" y="4114800"/>
                </a:lnTo>
                <a:lnTo>
                  <a:pt x="4275117" y="4114800"/>
                </a:lnTo>
                <a:lnTo>
                  <a:pt x="427511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461524" y="2602009"/>
            <a:ext cx="6962288" cy="92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79202" y="3175822"/>
            <a:ext cx="8680098" cy="1591071"/>
            <a:chOff x="0" y="0"/>
            <a:chExt cx="2126063" cy="38971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6063" cy="389710"/>
            </a:xfrm>
            <a:custGeom>
              <a:avLst/>
              <a:gdLst/>
              <a:ahLst/>
              <a:cxnLst/>
              <a:rect r="r" b="b" t="t" l="l"/>
              <a:pathLst>
                <a:path h="389710" w="2126063">
                  <a:moveTo>
                    <a:pt x="0" y="0"/>
                  </a:moveTo>
                  <a:lnTo>
                    <a:pt x="2126063" y="0"/>
                  </a:lnTo>
                  <a:lnTo>
                    <a:pt x="2126063" y="389710"/>
                  </a:lnTo>
                  <a:lnTo>
                    <a:pt x="0" y="38971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126063" cy="4373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450894" y="3175822"/>
            <a:ext cx="7128307" cy="6356645"/>
            <a:chOff x="0" y="0"/>
            <a:chExt cx="1745975" cy="15569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45975" cy="1556967"/>
            </a:xfrm>
            <a:custGeom>
              <a:avLst/>
              <a:gdLst/>
              <a:ahLst/>
              <a:cxnLst/>
              <a:rect r="r" b="b" t="t" l="l"/>
              <a:pathLst>
                <a:path h="1556967" w="1745975">
                  <a:moveTo>
                    <a:pt x="0" y="0"/>
                  </a:moveTo>
                  <a:lnTo>
                    <a:pt x="1745975" y="0"/>
                  </a:lnTo>
                  <a:lnTo>
                    <a:pt x="1745975" y="1556967"/>
                  </a:lnTo>
                  <a:lnTo>
                    <a:pt x="0" y="15569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1745975" cy="16045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579202" y="4766893"/>
            <a:ext cx="8680098" cy="4765574"/>
            <a:chOff x="0" y="0"/>
            <a:chExt cx="1909124" cy="104815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09124" cy="1048153"/>
            </a:xfrm>
            <a:custGeom>
              <a:avLst/>
              <a:gdLst/>
              <a:ahLst/>
              <a:cxnLst/>
              <a:rect r="r" b="b" t="t" l="l"/>
              <a:pathLst>
                <a:path h="1048153" w="1909124">
                  <a:moveTo>
                    <a:pt x="0" y="0"/>
                  </a:moveTo>
                  <a:lnTo>
                    <a:pt x="1909124" y="0"/>
                  </a:lnTo>
                  <a:lnTo>
                    <a:pt x="1909124" y="1048153"/>
                  </a:lnTo>
                  <a:lnTo>
                    <a:pt x="0" y="1048153"/>
                  </a:lnTo>
                  <a:close/>
                </a:path>
              </a:pathLst>
            </a:custGeom>
            <a:blipFill>
              <a:blip r:embed="rId2"/>
              <a:stretch>
                <a:fillRect l="0" t="-2821" r="0" b="-2821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5283502" y="-1594593"/>
            <a:ext cx="5513970" cy="4114800"/>
          </a:xfrm>
          <a:custGeom>
            <a:avLst/>
            <a:gdLst/>
            <a:ahLst/>
            <a:cxnLst/>
            <a:rect r="r" b="b" t="t" l="l"/>
            <a:pathLst>
              <a:path h="4114800" w="551397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-2512698" y="-1205973"/>
            <a:ext cx="5513970" cy="4114800"/>
          </a:xfrm>
          <a:custGeom>
            <a:avLst/>
            <a:gdLst/>
            <a:ahLst/>
            <a:cxnLst/>
            <a:rect r="r" b="b" t="t" l="l"/>
            <a:pathLst>
              <a:path h="4114800" w="5513970">
                <a:moveTo>
                  <a:pt x="0" y="0"/>
                </a:moveTo>
                <a:lnTo>
                  <a:pt x="5513970" y="0"/>
                </a:lnTo>
                <a:lnTo>
                  <a:pt x="55139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010178" y="4426371"/>
            <a:ext cx="5571188" cy="39495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Transfer mishandling – 46%;</a:t>
            </a:r>
          </a:p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Failure to load – 16%;</a:t>
            </a:r>
          </a:p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Ticketing error/bag switch/security/other – 14%; </a:t>
            </a:r>
          </a:p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Airport/customs/weather/space-weight restrictions – 8%; </a:t>
            </a:r>
          </a:p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Loading error – 8%; </a:t>
            </a:r>
          </a:p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Arrival mishandling – 4%;</a:t>
            </a:r>
          </a:p>
          <a:p>
            <a:pPr algn="l" marL="481465" indent="-240733" lvl="1">
              <a:lnSpc>
                <a:spcPts val="3122"/>
              </a:lnSpc>
              <a:buFont typeface="Arial"/>
              <a:buChar char="•"/>
            </a:pPr>
            <a:r>
              <a:rPr lang="en-US" sz="22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Tagged error – 4%.</a:t>
            </a:r>
          </a:p>
          <a:p>
            <a:pPr algn="l">
              <a:lnSpc>
                <a:spcPts val="3122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085083" y="932416"/>
            <a:ext cx="8117834" cy="92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The Problem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33298" y="2472582"/>
            <a:ext cx="8621404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66C4"/>
                </a:solidFill>
                <a:latin typeface="IBM Plex Mono"/>
                <a:ea typeface="IBM Plex Mono"/>
                <a:cs typeface="IBM Plex Mono"/>
                <a:sym typeface="IBM Plex Mono"/>
              </a:rPr>
              <a:t>&gt; In 2023, 36.1 million mishandled bags. 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8628448" y="3570708"/>
            <a:ext cx="8581606" cy="763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3"/>
              </a:lnSpc>
            </a:pPr>
            <a:r>
              <a:rPr lang="en-US" sz="22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UnclaimedBaggage.com - business built on the issue </a:t>
            </a:r>
          </a:p>
          <a:p>
            <a:pPr algn="ctr">
              <a:lnSpc>
                <a:spcPts val="3083"/>
              </a:lnSpc>
            </a:pPr>
            <a:r>
              <a:rPr lang="en-US" sz="220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 people losing their luggage.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59567" y="3561183"/>
            <a:ext cx="2883410" cy="4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12"/>
              </a:lnSpc>
              <a:spcBef>
                <a:spcPct val="0"/>
              </a:spcBef>
            </a:pPr>
            <a:r>
              <a:rPr lang="en-US" sz="2580">
                <a:solidFill>
                  <a:srgbClr val="FF66C4"/>
                </a:solidFill>
                <a:latin typeface="IBM Plex Mono"/>
                <a:ea typeface="IBM Plex Mono"/>
                <a:cs typeface="IBM Plex Mono"/>
                <a:sym typeface="IBM Plex Mono"/>
              </a:rPr>
              <a:t>Reasons: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1167082" y="-1276897"/>
            <a:ext cx="8168154" cy="7667190"/>
            <a:chOff x="0" y="0"/>
            <a:chExt cx="6791960" cy="6375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67678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76783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blipFill>
              <a:blip r:embed="rId2"/>
              <a:stretch>
                <a:fillRect l="-20413" t="0" r="-20413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7945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6794500">
                  <a:moveTo>
                    <a:pt x="5252720" y="6375400"/>
                  </a:moveTo>
                  <a:lnTo>
                    <a:pt x="4157980" y="6375400"/>
                  </a:lnTo>
                  <a:lnTo>
                    <a:pt x="3395980" y="5613400"/>
                  </a:lnTo>
                  <a:lnTo>
                    <a:pt x="2633980" y="6375400"/>
                  </a:lnTo>
                  <a:lnTo>
                    <a:pt x="1539240" y="6375400"/>
                  </a:lnTo>
                  <a:lnTo>
                    <a:pt x="764540" y="5600700"/>
                  </a:lnTo>
                  <a:lnTo>
                    <a:pt x="764540" y="4505960"/>
                  </a:lnTo>
                  <a:lnTo>
                    <a:pt x="767080" y="4503420"/>
                  </a:lnTo>
                  <a:lnTo>
                    <a:pt x="0" y="3735070"/>
                  </a:lnTo>
                  <a:lnTo>
                    <a:pt x="0" y="2640330"/>
                  </a:lnTo>
                  <a:lnTo>
                    <a:pt x="768350" y="1871980"/>
                  </a:lnTo>
                  <a:lnTo>
                    <a:pt x="765810" y="1869440"/>
                  </a:lnTo>
                  <a:lnTo>
                    <a:pt x="765810" y="774700"/>
                  </a:lnTo>
                  <a:lnTo>
                    <a:pt x="1540510" y="0"/>
                  </a:lnTo>
                  <a:lnTo>
                    <a:pt x="2635250" y="0"/>
                  </a:lnTo>
                  <a:lnTo>
                    <a:pt x="3397250" y="762000"/>
                  </a:lnTo>
                  <a:lnTo>
                    <a:pt x="4159250" y="0"/>
                  </a:lnTo>
                  <a:lnTo>
                    <a:pt x="5253990" y="0"/>
                  </a:lnTo>
                  <a:lnTo>
                    <a:pt x="6028690" y="774700"/>
                  </a:lnTo>
                  <a:lnTo>
                    <a:pt x="6028690" y="1869440"/>
                  </a:lnTo>
                  <a:lnTo>
                    <a:pt x="6026150" y="1871980"/>
                  </a:lnTo>
                  <a:lnTo>
                    <a:pt x="6794500" y="2640330"/>
                  </a:lnTo>
                  <a:lnTo>
                    <a:pt x="6794500" y="3735070"/>
                  </a:lnTo>
                  <a:lnTo>
                    <a:pt x="6026150" y="4503420"/>
                  </a:lnTo>
                  <a:lnTo>
                    <a:pt x="6028690" y="4505960"/>
                  </a:lnTo>
                  <a:lnTo>
                    <a:pt x="6028690" y="5600700"/>
                  </a:lnTo>
                  <a:lnTo>
                    <a:pt x="5252720" y="6375400"/>
                  </a:lnTo>
                  <a:close/>
                  <a:moveTo>
                    <a:pt x="4168140" y="6350000"/>
                  </a:moveTo>
                  <a:lnTo>
                    <a:pt x="5242560" y="6350000"/>
                  </a:lnTo>
                  <a:lnTo>
                    <a:pt x="6002020" y="5590540"/>
                  </a:lnTo>
                  <a:lnTo>
                    <a:pt x="6002020" y="4516120"/>
                  </a:lnTo>
                  <a:lnTo>
                    <a:pt x="5969000" y="4483100"/>
                  </a:lnTo>
                  <a:lnTo>
                    <a:pt x="6008370" y="4483100"/>
                  </a:lnTo>
                  <a:lnTo>
                    <a:pt x="6767830" y="3723640"/>
                  </a:lnTo>
                  <a:lnTo>
                    <a:pt x="6767830" y="2649220"/>
                  </a:lnTo>
                  <a:lnTo>
                    <a:pt x="6008370" y="1889760"/>
                  </a:lnTo>
                  <a:lnTo>
                    <a:pt x="5969000" y="1889760"/>
                  </a:lnTo>
                  <a:lnTo>
                    <a:pt x="6002020" y="1856740"/>
                  </a:lnTo>
                  <a:lnTo>
                    <a:pt x="6002020" y="784860"/>
                  </a:lnTo>
                  <a:lnTo>
                    <a:pt x="5242560" y="25400"/>
                  </a:lnTo>
                  <a:lnTo>
                    <a:pt x="4168140" y="25400"/>
                  </a:lnTo>
                  <a:lnTo>
                    <a:pt x="3395980" y="797560"/>
                  </a:lnTo>
                  <a:lnTo>
                    <a:pt x="2623820" y="25400"/>
                  </a:lnTo>
                  <a:lnTo>
                    <a:pt x="1549400" y="25400"/>
                  </a:lnTo>
                  <a:lnTo>
                    <a:pt x="791210" y="784860"/>
                  </a:lnTo>
                  <a:lnTo>
                    <a:pt x="791210" y="1859280"/>
                  </a:lnTo>
                  <a:lnTo>
                    <a:pt x="824230" y="1892300"/>
                  </a:lnTo>
                  <a:lnTo>
                    <a:pt x="784860" y="1892300"/>
                  </a:lnTo>
                  <a:lnTo>
                    <a:pt x="25400" y="2650490"/>
                  </a:lnTo>
                  <a:lnTo>
                    <a:pt x="25400" y="3724910"/>
                  </a:lnTo>
                  <a:lnTo>
                    <a:pt x="784860" y="4484370"/>
                  </a:lnTo>
                  <a:lnTo>
                    <a:pt x="824230" y="4484370"/>
                  </a:lnTo>
                  <a:lnTo>
                    <a:pt x="791210" y="4517390"/>
                  </a:lnTo>
                  <a:lnTo>
                    <a:pt x="791210" y="5591810"/>
                  </a:lnTo>
                  <a:lnTo>
                    <a:pt x="1550670" y="6351270"/>
                  </a:lnTo>
                  <a:lnTo>
                    <a:pt x="2625090" y="6351270"/>
                  </a:lnTo>
                  <a:lnTo>
                    <a:pt x="3397250" y="5579110"/>
                  </a:lnTo>
                  <a:lnTo>
                    <a:pt x="416814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6697241" y="-5530557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7"/>
                </a:lnTo>
                <a:lnTo>
                  <a:pt x="0" y="9300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09041" y="5776311"/>
            <a:ext cx="8276294" cy="2037669"/>
            <a:chOff x="0" y="0"/>
            <a:chExt cx="2179765" cy="5366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79765" cy="536670"/>
            </a:xfrm>
            <a:custGeom>
              <a:avLst/>
              <a:gdLst/>
              <a:ahLst/>
              <a:cxnLst/>
              <a:rect r="r" b="b" t="t" l="l"/>
              <a:pathLst>
                <a:path h="536670" w="2179765">
                  <a:moveTo>
                    <a:pt x="0" y="0"/>
                  </a:moveTo>
                  <a:lnTo>
                    <a:pt x="2179765" y="0"/>
                  </a:lnTo>
                  <a:lnTo>
                    <a:pt x="2179765" y="536670"/>
                  </a:lnTo>
                  <a:lnTo>
                    <a:pt x="0" y="5366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79765" cy="5842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AutoShape 9" id="9"/>
          <p:cNvSpPr/>
          <p:nvPr/>
        </p:nvSpPr>
        <p:spPr>
          <a:xfrm flipV="true">
            <a:off x="3454629" y="5776311"/>
            <a:ext cx="0" cy="2037669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1162298" y="1382816"/>
            <a:ext cx="6358145" cy="1834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the solution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09041" y="4489399"/>
            <a:ext cx="579746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66C4"/>
                </a:solidFill>
                <a:latin typeface="IBM Plex Mono"/>
                <a:ea typeface="IBM Plex Mono"/>
                <a:cs typeface="IBM Plex Mono"/>
                <a:sym typeface="IBM Plex Mono"/>
              </a:rPr>
              <a:t>&gt; A Traveler Platform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601013" y="6047902"/>
            <a:ext cx="9208781" cy="1380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8949" indent="-284475" lvl="1">
              <a:lnSpc>
                <a:spcPts val="3689"/>
              </a:lnSpc>
              <a:buFont typeface="Arial"/>
              <a:buChar char="•"/>
            </a:pP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photo of their luggage </a:t>
            </a:r>
          </a:p>
          <a:p>
            <a:pPr algn="l" marL="568949" indent="-284475" lvl="1">
              <a:lnSpc>
                <a:spcPts val="3689"/>
              </a:lnSpc>
              <a:buFont typeface="Arial"/>
              <a:buChar char="•"/>
            </a:pP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photo of their boarding pass</a:t>
            </a:r>
          </a:p>
          <a:p>
            <a:pPr algn="l" marL="568949" indent="-284475" lvl="1">
              <a:lnSpc>
                <a:spcPts val="3689"/>
              </a:lnSpc>
              <a:buFont typeface="Arial"/>
              <a:buChar char="•"/>
            </a:pPr>
            <a:r>
              <a:rPr lang="en-US" sz="263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Geo-tag tracking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29541" y="6352193"/>
            <a:ext cx="1773626" cy="674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5"/>
              </a:lnSpc>
              <a:spcBef>
                <a:spcPct val="0"/>
              </a:spcBef>
            </a:pPr>
            <a:r>
              <a:rPr lang="en-US" b="true" sz="1939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Travelers upload: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9041" y="8413842"/>
            <a:ext cx="11006620" cy="824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66C4"/>
                </a:solidFill>
                <a:latin typeface="IBM Plex Mono"/>
                <a:ea typeface="IBM Plex Mono"/>
                <a:cs typeface="IBM Plex Mono"/>
                <a:sym typeface="IBM Plex Mono"/>
              </a:rPr>
              <a:t>&gt; Blockchain records it securely- travelers stay in control</a:t>
            </a:r>
          </a:p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975385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5" y="0"/>
                </a:lnTo>
                <a:lnTo>
                  <a:pt x="31261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320066" y="6050341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6511104" y="-6004722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7"/>
                </a:lnTo>
                <a:lnTo>
                  <a:pt x="0" y="9300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73258" y="-2048952"/>
            <a:ext cx="5271129" cy="5106407"/>
          </a:xfrm>
          <a:custGeom>
            <a:avLst/>
            <a:gdLst/>
            <a:ahLst/>
            <a:cxnLst/>
            <a:rect r="r" b="b" t="t" l="l"/>
            <a:pathLst>
              <a:path h="5106407" w="5271129">
                <a:moveTo>
                  <a:pt x="0" y="0"/>
                </a:moveTo>
                <a:lnTo>
                  <a:pt x="5271129" y="0"/>
                </a:lnTo>
                <a:lnTo>
                  <a:pt x="5271129" y="5106407"/>
                </a:lnTo>
                <a:lnTo>
                  <a:pt x="0" y="51064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858709" y="6958656"/>
            <a:ext cx="4275117" cy="4114800"/>
          </a:xfrm>
          <a:custGeom>
            <a:avLst/>
            <a:gdLst/>
            <a:ahLst/>
            <a:cxnLst/>
            <a:rect r="r" b="b" t="t" l="l"/>
            <a:pathLst>
              <a:path h="4114800" w="4275117">
                <a:moveTo>
                  <a:pt x="4275117" y="0"/>
                </a:moveTo>
                <a:lnTo>
                  <a:pt x="0" y="0"/>
                </a:lnTo>
                <a:lnTo>
                  <a:pt x="0" y="4114800"/>
                </a:lnTo>
                <a:lnTo>
                  <a:pt x="4275117" y="4114800"/>
                </a:lnTo>
                <a:lnTo>
                  <a:pt x="427511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-54367" y="879346"/>
            <a:ext cx="5631253" cy="9673622"/>
          </a:xfrm>
          <a:prstGeom prst="rect">
            <a:avLst/>
          </a:prstGeom>
        </p:spPr>
      </p:pic>
      <p:sp>
        <p:nvSpPr>
          <p:cNvPr name="Freeform 8" id="8"/>
          <p:cNvSpPr/>
          <p:nvPr/>
        </p:nvSpPr>
        <p:spPr>
          <a:xfrm flipH="false" flipV="false" rot="0">
            <a:off x="325899" y="2253971"/>
            <a:ext cx="4870720" cy="7306081"/>
          </a:xfrm>
          <a:custGeom>
            <a:avLst/>
            <a:gdLst/>
            <a:ahLst/>
            <a:cxnLst/>
            <a:rect r="r" b="b" t="t" l="l"/>
            <a:pathLst>
              <a:path h="7306081" w="4870720">
                <a:moveTo>
                  <a:pt x="0" y="0"/>
                </a:moveTo>
                <a:lnTo>
                  <a:pt x="4870721" y="0"/>
                </a:lnTo>
                <a:lnTo>
                  <a:pt x="4870721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080119" y="2290947"/>
            <a:ext cx="8409639" cy="7269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47285" indent="-373643" lvl="1">
              <a:lnSpc>
                <a:spcPts val="6507"/>
              </a:lnSpc>
              <a:buAutoNum type="arabicPeriod" startAt="1"/>
            </a:pPr>
            <a:r>
              <a:rPr lang="en-US" sz="346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Leon checks in his suitcase at JFK </a:t>
            </a:r>
          </a:p>
          <a:p>
            <a:pPr algn="just" marL="747285" indent="-373643" lvl="1">
              <a:lnSpc>
                <a:spcPts val="6507"/>
              </a:lnSpc>
              <a:buAutoNum type="arabicPeriod" startAt="1"/>
            </a:pPr>
            <a:r>
              <a:rPr lang="en-US" sz="346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 uploads a photo and boarding pass through BagBlock. </a:t>
            </a:r>
          </a:p>
          <a:p>
            <a:pPr algn="just" marL="747285" indent="-373643" lvl="1">
              <a:lnSpc>
                <a:spcPts val="6507"/>
              </a:lnSpc>
              <a:buAutoNum type="arabicPeriod" startAt="1"/>
            </a:pPr>
            <a:r>
              <a:rPr lang="en-US" sz="346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His bag was lost during a transfer</a:t>
            </a:r>
          </a:p>
          <a:p>
            <a:pPr algn="just" marL="747285" indent="-373643" lvl="1">
              <a:lnSpc>
                <a:spcPts val="6507"/>
              </a:lnSpc>
              <a:buAutoNum type="arabicPeriod" startAt="1"/>
            </a:pPr>
            <a:r>
              <a:rPr lang="en-US" sz="346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6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BagBlock automatically submits his claim and flags his bag as missing without him needing to fight with the airline.</a:t>
            </a:r>
          </a:p>
          <a:p>
            <a:pPr algn="just">
              <a:lnSpc>
                <a:spcPts val="5405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4770751" y="751668"/>
            <a:ext cx="8993572" cy="92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Real Example: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371633" y="6172200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6511104" y="-6004722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7"/>
                </a:lnTo>
                <a:lnTo>
                  <a:pt x="0" y="9300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7535209"/>
            <a:ext cx="3884676" cy="1723091"/>
            <a:chOff x="0" y="0"/>
            <a:chExt cx="1023125" cy="45381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23125" cy="453818"/>
            </a:xfrm>
            <a:custGeom>
              <a:avLst/>
              <a:gdLst/>
              <a:ahLst/>
              <a:cxnLst/>
              <a:rect r="r" b="b" t="t" l="l"/>
              <a:pathLst>
                <a:path h="453818" w="1023125">
                  <a:moveTo>
                    <a:pt x="0" y="0"/>
                  </a:moveTo>
                  <a:lnTo>
                    <a:pt x="1023125" y="0"/>
                  </a:lnTo>
                  <a:lnTo>
                    <a:pt x="1023125" y="453818"/>
                  </a:lnTo>
                  <a:lnTo>
                    <a:pt x="0" y="4538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1023125" cy="5014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01662" y="7535209"/>
            <a:ext cx="3884676" cy="1723091"/>
            <a:chOff x="0" y="0"/>
            <a:chExt cx="1023125" cy="45381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23125" cy="453818"/>
            </a:xfrm>
            <a:custGeom>
              <a:avLst/>
              <a:gdLst/>
              <a:ahLst/>
              <a:cxnLst/>
              <a:rect r="r" b="b" t="t" l="l"/>
              <a:pathLst>
                <a:path h="453818" w="1023125">
                  <a:moveTo>
                    <a:pt x="0" y="0"/>
                  </a:moveTo>
                  <a:lnTo>
                    <a:pt x="1023125" y="0"/>
                  </a:lnTo>
                  <a:lnTo>
                    <a:pt x="1023125" y="453818"/>
                  </a:lnTo>
                  <a:lnTo>
                    <a:pt x="0" y="4538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023125" cy="5014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3188554" y="7535209"/>
            <a:ext cx="3884676" cy="1723091"/>
            <a:chOff x="0" y="0"/>
            <a:chExt cx="1023125" cy="4538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23125" cy="453818"/>
            </a:xfrm>
            <a:custGeom>
              <a:avLst/>
              <a:gdLst/>
              <a:ahLst/>
              <a:cxnLst/>
              <a:rect r="r" b="b" t="t" l="l"/>
              <a:pathLst>
                <a:path h="453818" w="1023125">
                  <a:moveTo>
                    <a:pt x="0" y="0"/>
                  </a:moveTo>
                  <a:lnTo>
                    <a:pt x="1023125" y="0"/>
                  </a:lnTo>
                  <a:lnTo>
                    <a:pt x="1023125" y="453818"/>
                  </a:lnTo>
                  <a:lnTo>
                    <a:pt x="0" y="4538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023125" cy="5014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4883609" y="7391698"/>
            <a:ext cx="2318053" cy="1854442"/>
          </a:xfrm>
          <a:custGeom>
            <a:avLst/>
            <a:gdLst/>
            <a:ahLst/>
            <a:cxnLst/>
            <a:rect r="r" b="b" t="t" l="l"/>
            <a:pathLst>
              <a:path h="1854442" w="2318053">
                <a:moveTo>
                  <a:pt x="0" y="0"/>
                </a:moveTo>
                <a:lnTo>
                  <a:pt x="2318053" y="0"/>
                </a:lnTo>
                <a:lnTo>
                  <a:pt x="2318053" y="1854442"/>
                </a:lnTo>
                <a:lnTo>
                  <a:pt x="0" y="185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962047" y="7403858"/>
            <a:ext cx="2318053" cy="1854442"/>
          </a:xfrm>
          <a:custGeom>
            <a:avLst/>
            <a:gdLst/>
            <a:ahLst/>
            <a:cxnLst/>
            <a:rect r="r" b="b" t="t" l="l"/>
            <a:pathLst>
              <a:path h="1854442" w="2318053">
                <a:moveTo>
                  <a:pt x="0" y="0"/>
                </a:moveTo>
                <a:lnTo>
                  <a:pt x="2318052" y="0"/>
                </a:lnTo>
                <a:lnTo>
                  <a:pt x="2318052" y="1854442"/>
                </a:lnTo>
                <a:lnTo>
                  <a:pt x="0" y="185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1364587"/>
            <a:ext cx="8387023" cy="1834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How do we charge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2352" y="3618504"/>
            <a:ext cx="5797464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66C4"/>
                </a:solidFill>
                <a:latin typeface="IBM Plex Mono"/>
                <a:ea typeface="IBM Plex Mono"/>
                <a:cs typeface="IBM Plex Mono"/>
                <a:sym typeface="IBM Plex Mono"/>
              </a:rPr>
              <a:t>&gt; The App is FREE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874477" y="8209013"/>
            <a:ext cx="2193122" cy="337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  <a:spcBef>
                <a:spcPct val="0"/>
              </a:spcBef>
            </a:pPr>
            <a:r>
              <a:rPr lang="en-US" b="true" sz="2005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CUSTODY PROOF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573827" y="7858788"/>
            <a:ext cx="3140346" cy="103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  <a:spcBef>
                <a:spcPct val="0"/>
              </a:spcBef>
            </a:pPr>
            <a:r>
              <a:rPr lang="en-US" b="true" sz="2005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AUTOMATIC SMART CONTRACT PAYOUTS IF LUGGAGE IS LOST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411465" y="7858788"/>
            <a:ext cx="3438855" cy="1037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7"/>
              </a:lnSpc>
              <a:spcBef>
                <a:spcPct val="0"/>
              </a:spcBef>
            </a:pPr>
            <a:r>
              <a:rPr lang="en-US" b="true" sz="2005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CLAIM FILING SERVICE IF SOMETHING GOES WRONG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2352" y="4538250"/>
            <a:ext cx="11602230" cy="21017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005" b="true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TRAVELERS PAY A SMALL FEE TO GET AUTOMATIC PAYOUT IF THE LUGGAGE GOES MISSING</a:t>
            </a:r>
          </a:p>
          <a:p>
            <a:pPr algn="l">
              <a:lnSpc>
                <a:spcPts val="2807"/>
              </a:lnSpc>
            </a:pPr>
            <a:r>
              <a:rPr lang="en-US" sz="2005" b="true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OR $20/YEAR OPTIONAL UPGRADE FOR THOSE WHO TRAVEL OFTEN - COVERS ALL TRIPS </a:t>
            </a:r>
          </a:p>
          <a:p>
            <a:pPr algn="l">
              <a:lnSpc>
                <a:spcPts val="2807"/>
              </a:lnSpc>
            </a:pPr>
            <a:r>
              <a:rPr lang="en-US" sz="2005" b="true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 </a:t>
            </a:r>
          </a:p>
          <a:p>
            <a:pPr algn="l">
              <a:lnSpc>
                <a:spcPts val="2807"/>
              </a:lnSpc>
            </a:pPr>
            <a:r>
              <a:rPr lang="en-US" sz="2005" b="true">
                <a:solidFill>
                  <a:srgbClr val="FFFFFF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BOTH COVER:</a:t>
            </a:r>
          </a:p>
          <a:p>
            <a:pPr algn="l">
              <a:lnSpc>
                <a:spcPts val="2807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644154" y="-61426"/>
            <a:ext cx="7315200" cy="2832977"/>
          </a:xfrm>
          <a:custGeom>
            <a:avLst/>
            <a:gdLst/>
            <a:ahLst/>
            <a:cxnLst/>
            <a:rect r="r" b="b" t="t" l="l"/>
            <a:pathLst>
              <a:path h="2832977" w="7315200">
                <a:moveTo>
                  <a:pt x="0" y="0"/>
                </a:moveTo>
                <a:lnTo>
                  <a:pt x="7315200" y="0"/>
                </a:lnTo>
                <a:lnTo>
                  <a:pt x="7315200" y="2832977"/>
                </a:lnTo>
                <a:lnTo>
                  <a:pt x="0" y="28329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33868" y="7252673"/>
            <a:ext cx="7315200" cy="3630999"/>
          </a:xfrm>
          <a:custGeom>
            <a:avLst/>
            <a:gdLst/>
            <a:ahLst/>
            <a:cxnLst/>
            <a:rect r="r" b="b" t="t" l="l"/>
            <a:pathLst>
              <a:path h="3630999" w="7315200">
                <a:moveTo>
                  <a:pt x="0" y="0"/>
                </a:moveTo>
                <a:lnTo>
                  <a:pt x="7315200" y="0"/>
                </a:lnTo>
                <a:lnTo>
                  <a:pt x="7315200" y="3630999"/>
                </a:lnTo>
                <a:lnTo>
                  <a:pt x="0" y="3630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838528" y="-1028700"/>
            <a:ext cx="6217418" cy="4114800"/>
          </a:xfrm>
          <a:custGeom>
            <a:avLst/>
            <a:gdLst/>
            <a:ahLst/>
            <a:cxnLst/>
            <a:rect r="r" b="b" t="t" l="l"/>
            <a:pathLst>
              <a:path h="4114800" w="6217418">
                <a:moveTo>
                  <a:pt x="0" y="0"/>
                </a:moveTo>
                <a:lnTo>
                  <a:pt x="6217417" y="0"/>
                </a:lnTo>
                <a:lnTo>
                  <a:pt x="62174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70181" y="1364587"/>
            <a:ext cx="16230600" cy="9204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Who we partner with &amp; why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0181" y="3148067"/>
            <a:ext cx="7931154" cy="5920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Airlines First- Maybe Travel Insurance Later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Airlines scan and track all baggage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They are responsible when bags get lost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BagBlock helps them: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Track bags more accurately with time-stamped proof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Handle claims faster</a:t>
            </a: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Offer BagBlock to passengers as a booking add-on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463105" y="3148067"/>
            <a:ext cx="6361530" cy="4434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Travel Insurance could be a future partnership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Useful for high-value or international claims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But our main focus is airlines-because they handle the baggage from start to finish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554998" y="-6769478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8"/>
                </a:lnTo>
                <a:lnTo>
                  <a:pt x="0" y="9300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13471783" y="-3321384"/>
            <a:ext cx="8789438" cy="8250370"/>
            <a:chOff x="0" y="0"/>
            <a:chExt cx="6791960" cy="6375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2700" y="12700"/>
              <a:ext cx="67678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76783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blipFill>
              <a:blip r:embed="rId3"/>
              <a:stretch>
                <a:fillRect l="-39146" t="0" r="-39146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7945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6794500">
                  <a:moveTo>
                    <a:pt x="5252720" y="6375400"/>
                  </a:moveTo>
                  <a:lnTo>
                    <a:pt x="4157980" y="6375400"/>
                  </a:lnTo>
                  <a:lnTo>
                    <a:pt x="3395980" y="5613400"/>
                  </a:lnTo>
                  <a:lnTo>
                    <a:pt x="2633980" y="6375400"/>
                  </a:lnTo>
                  <a:lnTo>
                    <a:pt x="1539240" y="6375400"/>
                  </a:lnTo>
                  <a:lnTo>
                    <a:pt x="764540" y="5600700"/>
                  </a:lnTo>
                  <a:lnTo>
                    <a:pt x="764540" y="4505960"/>
                  </a:lnTo>
                  <a:lnTo>
                    <a:pt x="767080" y="4503420"/>
                  </a:lnTo>
                  <a:lnTo>
                    <a:pt x="0" y="3735070"/>
                  </a:lnTo>
                  <a:lnTo>
                    <a:pt x="0" y="2640330"/>
                  </a:lnTo>
                  <a:lnTo>
                    <a:pt x="768350" y="1871980"/>
                  </a:lnTo>
                  <a:lnTo>
                    <a:pt x="765810" y="1869440"/>
                  </a:lnTo>
                  <a:lnTo>
                    <a:pt x="765810" y="774700"/>
                  </a:lnTo>
                  <a:lnTo>
                    <a:pt x="1540510" y="0"/>
                  </a:lnTo>
                  <a:lnTo>
                    <a:pt x="2635250" y="0"/>
                  </a:lnTo>
                  <a:lnTo>
                    <a:pt x="3397250" y="762000"/>
                  </a:lnTo>
                  <a:lnTo>
                    <a:pt x="4159250" y="0"/>
                  </a:lnTo>
                  <a:lnTo>
                    <a:pt x="5253990" y="0"/>
                  </a:lnTo>
                  <a:lnTo>
                    <a:pt x="6028690" y="774700"/>
                  </a:lnTo>
                  <a:lnTo>
                    <a:pt x="6028690" y="1869440"/>
                  </a:lnTo>
                  <a:lnTo>
                    <a:pt x="6026150" y="1871980"/>
                  </a:lnTo>
                  <a:lnTo>
                    <a:pt x="6794500" y="2640330"/>
                  </a:lnTo>
                  <a:lnTo>
                    <a:pt x="6794500" y="3735070"/>
                  </a:lnTo>
                  <a:lnTo>
                    <a:pt x="6026150" y="4503420"/>
                  </a:lnTo>
                  <a:lnTo>
                    <a:pt x="6028690" y="4505960"/>
                  </a:lnTo>
                  <a:lnTo>
                    <a:pt x="6028690" y="5600700"/>
                  </a:lnTo>
                  <a:lnTo>
                    <a:pt x="5252720" y="6375400"/>
                  </a:lnTo>
                  <a:close/>
                  <a:moveTo>
                    <a:pt x="4168140" y="6350000"/>
                  </a:moveTo>
                  <a:lnTo>
                    <a:pt x="5242560" y="6350000"/>
                  </a:lnTo>
                  <a:lnTo>
                    <a:pt x="6002020" y="5590540"/>
                  </a:lnTo>
                  <a:lnTo>
                    <a:pt x="6002020" y="4516120"/>
                  </a:lnTo>
                  <a:lnTo>
                    <a:pt x="5969000" y="4483100"/>
                  </a:lnTo>
                  <a:lnTo>
                    <a:pt x="6008370" y="4483100"/>
                  </a:lnTo>
                  <a:lnTo>
                    <a:pt x="6767830" y="3723640"/>
                  </a:lnTo>
                  <a:lnTo>
                    <a:pt x="6767830" y="2649220"/>
                  </a:lnTo>
                  <a:lnTo>
                    <a:pt x="6008370" y="1889760"/>
                  </a:lnTo>
                  <a:lnTo>
                    <a:pt x="5969000" y="1889760"/>
                  </a:lnTo>
                  <a:lnTo>
                    <a:pt x="6002020" y="1856740"/>
                  </a:lnTo>
                  <a:lnTo>
                    <a:pt x="6002020" y="784860"/>
                  </a:lnTo>
                  <a:lnTo>
                    <a:pt x="5242560" y="25400"/>
                  </a:lnTo>
                  <a:lnTo>
                    <a:pt x="4168140" y="25400"/>
                  </a:lnTo>
                  <a:lnTo>
                    <a:pt x="3395980" y="797560"/>
                  </a:lnTo>
                  <a:lnTo>
                    <a:pt x="2623820" y="25400"/>
                  </a:lnTo>
                  <a:lnTo>
                    <a:pt x="1549400" y="25400"/>
                  </a:lnTo>
                  <a:lnTo>
                    <a:pt x="791210" y="784860"/>
                  </a:lnTo>
                  <a:lnTo>
                    <a:pt x="791210" y="1859280"/>
                  </a:lnTo>
                  <a:lnTo>
                    <a:pt x="824230" y="1892300"/>
                  </a:lnTo>
                  <a:lnTo>
                    <a:pt x="784860" y="1892300"/>
                  </a:lnTo>
                  <a:lnTo>
                    <a:pt x="25400" y="2650490"/>
                  </a:lnTo>
                  <a:lnTo>
                    <a:pt x="25400" y="3724910"/>
                  </a:lnTo>
                  <a:lnTo>
                    <a:pt x="784860" y="4484370"/>
                  </a:lnTo>
                  <a:lnTo>
                    <a:pt x="824230" y="4484370"/>
                  </a:lnTo>
                  <a:lnTo>
                    <a:pt x="791210" y="4517390"/>
                  </a:lnTo>
                  <a:lnTo>
                    <a:pt x="791210" y="5591810"/>
                  </a:lnTo>
                  <a:lnTo>
                    <a:pt x="1550670" y="6351270"/>
                  </a:lnTo>
                  <a:lnTo>
                    <a:pt x="2625090" y="6351270"/>
                  </a:lnTo>
                  <a:lnTo>
                    <a:pt x="3397250" y="5579110"/>
                  </a:lnTo>
                  <a:lnTo>
                    <a:pt x="416814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208527" y="3932444"/>
            <a:ext cx="2923855" cy="2923855"/>
          </a:xfrm>
          <a:custGeom>
            <a:avLst/>
            <a:gdLst/>
            <a:ahLst/>
            <a:cxnLst/>
            <a:rect r="r" b="b" t="t" l="l"/>
            <a:pathLst>
              <a:path h="2923855" w="2923855">
                <a:moveTo>
                  <a:pt x="0" y="0"/>
                </a:moveTo>
                <a:lnTo>
                  <a:pt x="2923856" y="0"/>
                </a:lnTo>
                <a:lnTo>
                  <a:pt x="2923856" y="2923856"/>
                </a:lnTo>
                <a:lnTo>
                  <a:pt x="0" y="292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76422" y="3932444"/>
            <a:ext cx="2923855" cy="2923855"/>
          </a:xfrm>
          <a:custGeom>
            <a:avLst/>
            <a:gdLst/>
            <a:ahLst/>
            <a:cxnLst/>
            <a:rect r="r" b="b" t="t" l="l"/>
            <a:pathLst>
              <a:path h="2923855" w="2923855">
                <a:moveTo>
                  <a:pt x="0" y="0"/>
                </a:moveTo>
                <a:lnTo>
                  <a:pt x="2923856" y="0"/>
                </a:lnTo>
                <a:lnTo>
                  <a:pt x="2923856" y="2923856"/>
                </a:lnTo>
                <a:lnTo>
                  <a:pt x="0" y="292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47928" y="3932444"/>
            <a:ext cx="2923855" cy="2923855"/>
          </a:xfrm>
          <a:custGeom>
            <a:avLst/>
            <a:gdLst/>
            <a:ahLst/>
            <a:cxnLst/>
            <a:rect r="r" b="b" t="t" l="l"/>
            <a:pathLst>
              <a:path h="2923855" w="2923855">
                <a:moveTo>
                  <a:pt x="0" y="0"/>
                </a:moveTo>
                <a:lnTo>
                  <a:pt x="2923855" y="0"/>
                </a:lnTo>
                <a:lnTo>
                  <a:pt x="2923855" y="2923856"/>
                </a:lnTo>
                <a:lnTo>
                  <a:pt x="0" y="292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557453" y="6684531"/>
            <a:ext cx="2923855" cy="2923855"/>
          </a:xfrm>
          <a:custGeom>
            <a:avLst/>
            <a:gdLst/>
            <a:ahLst/>
            <a:cxnLst/>
            <a:rect r="r" b="b" t="t" l="l"/>
            <a:pathLst>
              <a:path h="2923855" w="2923855">
                <a:moveTo>
                  <a:pt x="0" y="0"/>
                </a:moveTo>
                <a:lnTo>
                  <a:pt x="2923855" y="0"/>
                </a:lnTo>
                <a:lnTo>
                  <a:pt x="2923855" y="2923855"/>
                </a:lnTo>
                <a:lnTo>
                  <a:pt x="0" y="2923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76422" y="6684531"/>
            <a:ext cx="2923855" cy="2923855"/>
          </a:xfrm>
          <a:custGeom>
            <a:avLst/>
            <a:gdLst/>
            <a:ahLst/>
            <a:cxnLst/>
            <a:rect r="r" b="b" t="t" l="l"/>
            <a:pathLst>
              <a:path h="2923855" w="2923855">
                <a:moveTo>
                  <a:pt x="0" y="0"/>
                </a:moveTo>
                <a:lnTo>
                  <a:pt x="2923856" y="0"/>
                </a:lnTo>
                <a:lnTo>
                  <a:pt x="2923856" y="2923855"/>
                </a:lnTo>
                <a:lnTo>
                  <a:pt x="0" y="29238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08527" y="6684531"/>
            <a:ext cx="2908764" cy="2908764"/>
          </a:xfrm>
          <a:custGeom>
            <a:avLst/>
            <a:gdLst/>
            <a:ahLst/>
            <a:cxnLst/>
            <a:rect r="r" b="b" t="t" l="l"/>
            <a:pathLst>
              <a:path h="2908764" w="2908764">
                <a:moveTo>
                  <a:pt x="0" y="0"/>
                </a:moveTo>
                <a:lnTo>
                  <a:pt x="2908764" y="0"/>
                </a:lnTo>
                <a:lnTo>
                  <a:pt x="2908764" y="2908764"/>
                </a:lnTo>
                <a:lnTo>
                  <a:pt x="0" y="2908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745949" y="2928004"/>
            <a:ext cx="9758178" cy="6505452"/>
          </a:xfrm>
          <a:custGeom>
            <a:avLst/>
            <a:gdLst/>
            <a:ahLst/>
            <a:cxnLst/>
            <a:rect r="r" b="b" t="t" l="l"/>
            <a:pathLst>
              <a:path h="6505452" w="9758178">
                <a:moveTo>
                  <a:pt x="0" y="0"/>
                </a:moveTo>
                <a:lnTo>
                  <a:pt x="9758178" y="0"/>
                </a:lnTo>
                <a:lnTo>
                  <a:pt x="9758178" y="6505452"/>
                </a:lnTo>
                <a:lnTo>
                  <a:pt x="0" y="65054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160" r="-9890" b="-6729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3677936" y="6555269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5371633" y="6172200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045897" y="648632"/>
            <a:ext cx="11584905" cy="22793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60"/>
              </a:lnSpc>
            </a:pPr>
            <a:r>
              <a:rPr lang="en-US" sz="7593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Fraud Prevention</a:t>
            </a:r>
          </a:p>
        </p:txBody>
      </p: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-6374939" y="4806580"/>
            <a:ext cx="8789438" cy="8250370"/>
            <a:chOff x="0" y="0"/>
            <a:chExt cx="6791960" cy="6375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2700" y="12700"/>
              <a:ext cx="67678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76783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blipFill>
              <a:blip r:embed="rId3"/>
              <a:stretch>
                <a:fillRect l="-39146" t="0" r="-39146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7945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6794500">
                  <a:moveTo>
                    <a:pt x="5252720" y="6375400"/>
                  </a:moveTo>
                  <a:lnTo>
                    <a:pt x="4157980" y="6375400"/>
                  </a:lnTo>
                  <a:lnTo>
                    <a:pt x="3395980" y="5613400"/>
                  </a:lnTo>
                  <a:lnTo>
                    <a:pt x="2633980" y="6375400"/>
                  </a:lnTo>
                  <a:lnTo>
                    <a:pt x="1539240" y="6375400"/>
                  </a:lnTo>
                  <a:lnTo>
                    <a:pt x="764540" y="5600700"/>
                  </a:lnTo>
                  <a:lnTo>
                    <a:pt x="764540" y="4505960"/>
                  </a:lnTo>
                  <a:lnTo>
                    <a:pt x="767080" y="4503420"/>
                  </a:lnTo>
                  <a:lnTo>
                    <a:pt x="0" y="3735070"/>
                  </a:lnTo>
                  <a:lnTo>
                    <a:pt x="0" y="2640330"/>
                  </a:lnTo>
                  <a:lnTo>
                    <a:pt x="768350" y="1871980"/>
                  </a:lnTo>
                  <a:lnTo>
                    <a:pt x="765810" y="1869440"/>
                  </a:lnTo>
                  <a:lnTo>
                    <a:pt x="765810" y="774700"/>
                  </a:lnTo>
                  <a:lnTo>
                    <a:pt x="1540510" y="0"/>
                  </a:lnTo>
                  <a:lnTo>
                    <a:pt x="2635250" y="0"/>
                  </a:lnTo>
                  <a:lnTo>
                    <a:pt x="3397250" y="762000"/>
                  </a:lnTo>
                  <a:lnTo>
                    <a:pt x="4159250" y="0"/>
                  </a:lnTo>
                  <a:lnTo>
                    <a:pt x="5253990" y="0"/>
                  </a:lnTo>
                  <a:lnTo>
                    <a:pt x="6028690" y="774700"/>
                  </a:lnTo>
                  <a:lnTo>
                    <a:pt x="6028690" y="1869440"/>
                  </a:lnTo>
                  <a:lnTo>
                    <a:pt x="6026150" y="1871980"/>
                  </a:lnTo>
                  <a:lnTo>
                    <a:pt x="6794500" y="2640330"/>
                  </a:lnTo>
                  <a:lnTo>
                    <a:pt x="6794500" y="3735070"/>
                  </a:lnTo>
                  <a:lnTo>
                    <a:pt x="6026150" y="4503420"/>
                  </a:lnTo>
                  <a:lnTo>
                    <a:pt x="6028690" y="4505960"/>
                  </a:lnTo>
                  <a:lnTo>
                    <a:pt x="6028690" y="5600700"/>
                  </a:lnTo>
                  <a:lnTo>
                    <a:pt x="5252720" y="6375400"/>
                  </a:lnTo>
                  <a:close/>
                  <a:moveTo>
                    <a:pt x="4168140" y="6350000"/>
                  </a:moveTo>
                  <a:lnTo>
                    <a:pt x="5242560" y="6350000"/>
                  </a:lnTo>
                  <a:lnTo>
                    <a:pt x="6002020" y="5590540"/>
                  </a:lnTo>
                  <a:lnTo>
                    <a:pt x="6002020" y="4516120"/>
                  </a:lnTo>
                  <a:lnTo>
                    <a:pt x="5969000" y="4483100"/>
                  </a:lnTo>
                  <a:lnTo>
                    <a:pt x="6008370" y="4483100"/>
                  </a:lnTo>
                  <a:lnTo>
                    <a:pt x="6767830" y="3723640"/>
                  </a:lnTo>
                  <a:lnTo>
                    <a:pt x="6767830" y="2649220"/>
                  </a:lnTo>
                  <a:lnTo>
                    <a:pt x="6008370" y="1889760"/>
                  </a:lnTo>
                  <a:lnTo>
                    <a:pt x="5969000" y="1889760"/>
                  </a:lnTo>
                  <a:lnTo>
                    <a:pt x="6002020" y="1856740"/>
                  </a:lnTo>
                  <a:lnTo>
                    <a:pt x="6002020" y="784860"/>
                  </a:lnTo>
                  <a:lnTo>
                    <a:pt x="5242560" y="25400"/>
                  </a:lnTo>
                  <a:lnTo>
                    <a:pt x="4168140" y="25400"/>
                  </a:lnTo>
                  <a:lnTo>
                    <a:pt x="3395980" y="797560"/>
                  </a:lnTo>
                  <a:lnTo>
                    <a:pt x="2623820" y="25400"/>
                  </a:lnTo>
                  <a:lnTo>
                    <a:pt x="1549400" y="25400"/>
                  </a:lnTo>
                  <a:lnTo>
                    <a:pt x="791210" y="784860"/>
                  </a:lnTo>
                  <a:lnTo>
                    <a:pt x="791210" y="1859280"/>
                  </a:lnTo>
                  <a:lnTo>
                    <a:pt x="824230" y="1892300"/>
                  </a:lnTo>
                  <a:lnTo>
                    <a:pt x="784860" y="1892300"/>
                  </a:lnTo>
                  <a:lnTo>
                    <a:pt x="25400" y="2650490"/>
                  </a:lnTo>
                  <a:lnTo>
                    <a:pt x="25400" y="3724910"/>
                  </a:lnTo>
                  <a:lnTo>
                    <a:pt x="784860" y="4484370"/>
                  </a:lnTo>
                  <a:lnTo>
                    <a:pt x="824230" y="4484370"/>
                  </a:lnTo>
                  <a:lnTo>
                    <a:pt x="791210" y="4517390"/>
                  </a:lnTo>
                  <a:lnTo>
                    <a:pt x="791210" y="5591810"/>
                  </a:lnTo>
                  <a:lnTo>
                    <a:pt x="1550670" y="6351270"/>
                  </a:lnTo>
                  <a:lnTo>
                    <a:pt x="2625090" y="6351270"/>
                  </a:lnTo>
                  <a:lnTo>
                    <a:pt x="3397250" y="5579110"/>
                  </a:lnTo>
                  <a:lnTo>
                    <a:pt x="416814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-5228210" y="6990946"/>
            <a:ext cx="8168154" cy="7667190"/>
            <a:chOff x="0" y="0"/>
            <a:chExt cx="6791960" cy="63754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700" y="12700"/>
              <a:ext cx="67678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76783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blipFill>
              <a:blip r:embed="rId2"/>
              <a:stretch>
                <a:fillRect l="0" t="-33225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7945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6794500">
                  <a:moveTo>
                    <a:pt x="5252720" y="6375400"/>
                  </a:moveTo>
                  <a:lnTo>
                    <a:pt x="4157980" y="6375400"/>
                  </a:lnTo>
                  <a:lnTo>
                    <a:pt x="3395980" y="5613400"/>
                  </a:lnTo>
                  <a:lnTo>
                    <a:pt x="2633980" y="6375400"/>
                  </a:lnTo>
                  <a:lnTo>
                    <a:pt x="1539240" y="6375400"/>
                  </a:lnTo>
                  <a:lnTo>
                    <a:pt x="764540" y="5600700"/>
                  </a:lnTo>
                  <a:lnTo>
                    <a:pt x="764540" y="4505960"/>
                  </a:lnTo>
                  <a:lnTo>
                    <a:pt x="767080" y="4503420"/>
                  </a:lnTo>
                  <a:lnTo>
                    <a:pt x="0" y="3735070"/>
                  </a:lnTo>
                  <a:lnTo>
                    <a:pt x="0" y="2640330"/>
                  </a:lnTo>
                  <a:lnTo>
                    <a:pt x="768350" y="1871980"/>
                  </a:lnTo>
                  <a:lnTo>
                    <a:pt x="765810" y="1869440"/>
                  </a:lnTo>
                  <a:lnTo>
                    <a:pt x="765810" y="774700"/>
                  </a:lnTo>
                  <a:lnTo>
                    <a:pt x="1540510" y="0"/>
                  </a:lnTo>
                  <a:lnTo>
                    <a:pt x="2635250" y="0"/>
                  </a:lnTo>
                  <a:lnTo>
                    <a:pt x="3397250" y="762000"/>
                  </a:lnTo>
                  <a:lnTo>
                    <a:pt x="4159250" y="0"/>
                  </a:lnTo>
                  <a:lnTo>
                    <a:pt x="5253990" y="0"/>
                  </a:lnTo>
                  <a:lnTo>
                    <a:pt x="6028690" y="774700"/>
                  </a:lnTo>
                  <a:lnTo>
                    <a:pt x="6028690" y="1869440"/>
                  </a:lnTo>
                  <a:lnTo>
                    <a:pt x="6026150" y="1871980"/>
                  </a:lnTo>
                  <a:lnTo>
                    <a:pt x="6794500" y="2640330"/>
                  </a:lnTo>
                  <a:lnTo>
                    <a:pt x="6794500" y="3735070"/>
                  </a:lnTo>
                  <a:lnTo>
                    <a:pt x="6026150" y="4503420"/>
                  </a:lnTo>
                  <a:lnTo>
                    <a:pt x="6028690" y="4505960"/>
                  </a:lnTo>
                  <a:lnTo>
                    <a:pt x="6028690" y="5600700"/>
                  </a:lnTo>
                  <a:lnTo>
                    <a:pt x="5252720" y="6375400"/>
                  </a:lnTo>
                  <a:close/>
                  <a:moveTo>
                    <a:pt x="4168140" y="6350000"/>
                  </a:moveTo>
                  <a:lnTo>
                    <a:pt x="5242560" y="6350000"/>
                  </a:lnTo>
                  <a:lnTo>
                    <a:pt x="6002020" y="5590540"/>
                  </a:lnTo>
                  <a:lnTo>
                    <a:pt x="6002020" y="4516120"/>
                  </a:lnTo>
                  <a:lnTo>
                    <a:pt x="5969000" y="4483100"/>
                  </a:lnTo>
                  <a:lnTo>
                    <a:pt x="6008370" y="4483100"/>
                  </a:lnTo>
                  <a:lnTo>
                    <a:pt x="6767830" y="3723640"/>
                  </a:lnTo>
                  <a:lnTo>
                    <a:pt x="6767830" y="2649220"/>
                  </a:lnTo>
                  <a:lnTo>
                    <a:pt x="6008370" y="1889760"/>
                  </a:lnTo>
                  <a:lnTo>
                    <a:pt x="5969000" y="1889760"/>
                  </a:lnTo>
                  <a:lnTo>
                    <a:pt x="6002020" y="1856740"/>
                  </a:lnTo>
                  <a:lnTo>
                    <a:pt x="6002020" y="784860"/>
                  </a:lnTo>
                  <a:lnTo>
                    <a:pt x="5242560" y="25400"/>
                  </a:lnTo>
                  <a:lnTo>
                    <a:pt x="4168140" y="25400"/>
                  </a:lnTo>
                  <a:lnTo>
                    <a:pt x="3395980" y="797560"/>
                  </a:lnTo>
                  <a:lnTo>
                    <a:pt x="2623820" y="25400"/>
                  </a:lnTo>
                  <a:lnTo>
                    <a:pt x="1549400" y="25400"/>
                  </a:lnTo>
                  <a:lnTo>
                    <a:pt x="791210" y="784860"/>
                  </a:lnTo>
                  <a:lnTo>
                    <a:pt x="791210" y="1859280"/>
                  </a:lnTo>
                  <a:lnTo>
                    <a:pt x="824230" y="1892300"/>
                  </a:lnTo>
                  <a:lnTo>
                    <a:pt x="784860" y="1892300"/>
                  </a:lnTo>
                  <a:lnTo>
                    <a:pt x="25400" y="2650490"/>
                  </a:lnTo>
                  <a:lnTo>
                    <a:pt x="25400" y="3724910"/>
                  </a:lnTo>
                  <a:lnTo>
                    <a:pt x="784860" y="4484370"/>
                  </a:lnTo>
                  <a:lnTo>
                    <a:pt x="824230" y="4484370"/>
                  </a:lnTo>
                  <a:lnTo>
                    <a:pt x="791210" y="4517390"/>
                  </a:lnTo>
                  <a:lnTo>
                    <a:pt x="791210" y="5591810"/>
                  </a:lnTo>
                  <a:lnTo>
                    <a:pt x="1550670" y="6351270"/>
                  </a:lnTo>
                  <a:lnTo>
                    <a:pt x="2625090" y="6351270"/>
                  </a:lnTo>
                  <a:lnTo>
                    <a:pt x="3397250" y="5579110"/>
                  </a:lnTo>
                  <a:lnTo>
                    <a:pt x="416814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1957184" y="-4713678"/>
            <a:ext cx="8168154" cy="7667190"/>
            <a:chOff x="0" y="0"/>
            <a:chExt cx="6791960" cy="63754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00" y="12700"/>
              <a:ext cx="676783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767830">
                  <a:moveTo>
                    <a:pt x="6000750" y="4484370"/>
                  </a:moveTo>
                  <a:lnTo>
                    <a:pt x="5986780" y="4484370"/>
                  </a:lnTo>
                  <a:lnTo>
                    <a:pt x="6002020" y="4499610"/>
                  </a:lnTo>
                  <a:lnTo>
                    <a:pt x="6002020" y="5584190"/>
                  </a:lnTo>
                  <a:lnTo>
                    <a:pt x="5234940" y="6350000"/>
                  </a:lnTo>
                  <a:lnTo>
                    <a:pt x="4150360" y="6350000"/>
                  </a:lnTo>
                  <a:lnTo>
                    <a:pt x="3383280" y="5582920"/>
                  </a:lnTo>
                  <a:lnTo>
                    <a:pt x="2616200" y="6350000"/>
                  </a:lnTo>
                  <a:lnTo>
                    <a:pt x="1531620" y="6350000"/>
                  </a:lnTo>
                  <a:lnTo>
                    <a:pt x="764540" y="5582920"/>
                  </a:lnTo>
                  <a:lnTo>
                    <a:pt x="764540" y="4498340"/>
                  </a:lnTo>
                  <a:lnTo>
                    <a:pt x="779780" y="4483100"/>
                  </a:lnTo>
                  <a:lnTo>
                    <a:pt x="765810" y="4483100"/>
                  </a:lnTo>
                  <a:lnTo>
                    <a:pt x="0" y="3717290"/>
                  </a:lnTo>
                  <a:lnTo>
                    <a:pt x="0" y="2632710"/>
                  </a:lnTo>
                  <a:lnTo>
                    <a:pt x="767080" y="1865630"/>
                  </a:lnTo>
                  <a:lnTo>
                    <a:pt x="781050" y="1865630"/>
                  </a:lnTo>
                  <a:lnTo>
                    <a:pt x="765810" y="1850390"/>
                  </a:lnTo>
                  <a:lnTo>
                    <a:pt x="765810" y="767080"/>
                  </a:lnTo>
                  <a:lnTo>
                    <a:pt x="1532890" y="0"/>
                  </a:lnTo>
                  <a:lnTo>
                    <a:pt x="2616200" y="0"/>
                  </a:lnTo>
                  <a:lnTo>
                    <a:pt x="3383280" y="767080"/>
                  </a:lnTo>
                  <a:lnTo>
                    <a:pt x="4150360" y="0"/>
                  </a:lnTo>
                  <a:lnTo>
                    <a:pt x="5234940" y="0"/>
                  </a:lnTo>
                  <a:lnTo>
                    <a:pt x="6002020" y="767080"/>
                  </a:lnTo>
                  <a:lnTo>
                    <a:pt x="6002020" y="1851660"/>
                  </a:lnTo>
                  <a:lnTo>
                    <a:pt x="5986780" y="1866900"/>
                  </a:lnTo>
                  <a:lnTo>
                    <a:pt x="6000750" y="1866900"/>
                  </a:lnTo>
                  <a:lnTo>
                    <a:pt x="6767830" y="2633980"/>
                  </a:lnTo>
                  <a:lnTo>
                    <a:pt x="6767830" y="3718560"/>
                  </a:lnTo>
                  <a:lnTo>
                    <a:pt x="6000750" y="4484370"/>
                  </a:lnTo>
                  <a:close/>
                </a:path>
              </a:pathLst>
            </a:custGeom>
            <a:blipFill>
              <a:blip r:embed="rId3"/>
              <a:stretch>
                <a:fillRect l="-43826" t="0" r="-4382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794500" cy="6375400"/>
            </a:xfrm>
            <a:custGeom>
              <a:avLst/>
              <a:gdLst/>
              <a:ahLst/>
              <a:cxnLst/>
              <a:rect r="r" b="b" t="t" l="l"/>
              <a:pathLst>
                <a:path h="6375400" w="6794500">
                  <a:moveTo>
                    <a:pt x="5252720" y="6375400"/>
                  </a:moveTo>
                  <a:lnTo>
                    <a:pt x="4157980" y="6375400"/>
                  </a:lnTo>
                  <a:lnTo>
                    <a:pt x="3395980" y="5613400"/>
                  </a:lnTo>
                  <a:lnTo>
                    <a:pt x="2633980" y="6375400"/>
                  </a:lnTo>
                  <a:lnTo>
                    <a:pt x="1539240" y="6375400"/>
                  </a:lnTo>
                  <a:lnTo>
                    <a:pt x="764540" y="5600700"/>
                  </a:lnTo>
                  <a:lnTo>
                    <a:pt x="764540" y="4505960"/>
                  </a:lnTo>
                  <a:lnTo>
                    <a:pt x="767080" y="4503420"/>
                  </a:lnTo>
                  <a:lnTo>
                    <a:pt x="0" y="3735070"/>
                  </a:lnTo>
                  <a:lnTo>
                    <a:pt x="0" y="2640330"/>
                  </a:lnTo>
                  <a:lnTo>
                    <a:pt x="768350" y="1871980"/>
                  </a:lnTo>
                  <a:lnTo>
                    <a:pt x="765810" y="1869440"/>
                  </a:lnTo>
                  <a:lnTo>
                    <a:pt x="765810" y="774700"/>
                  </a:lnTo>
                  <a:lnTo>
                    <a:pt x="1540510" y="0"/>
                  </a:lnTo>
                  <a:lnTo>
                    <a:pt x="2635250" y="0"/>
                  </a:lnTo>
                  <a:lnTo>
                    <a:pt x="3397250" y="762000"/>
                  </a:lnTo>
                  <a:lnTo>
                    <a:pt x="4159250" y="0"/>
                  </a:lnTo>
                  <a:lnTo>
                    <a:pt x="5253990" y="0"/>
                  </a:lnTo>
                  <a:lnTo>
                    <a:pt x="6028690" y="774700"/>
                  </a:lnTo>
                  <a:lnTo>
                    <a:pt x="6028690" y="1869440"/>
                  </a:lnTo>
                  <a:lnTo>
                    <a:pt x="6026150" y="1871980"/>
                  </a:lnTo>
                  <a:lnTo>
                    <a:pt x="6794500" y="2640330"/>
                  </a:lnTo>
                  <a:lnTo>
                    <a:pt x="6794500" y="3735070"/>
                  </a:lnTo>
                  <a:lnTo>
                    <a:pt x="6026150" y="4503420"/>
                  </a:lnTo>
                  <a:lnTo>
                    <a:pt x="6028690" y="4505960"/>
                  </a:lnTo>
                  <a:lnTo>
                    <a:pt x="6028690" y="5600700"/>
                  </a:lnTo>
                  <a:lnTo>
                    <a:pt x="5252720" y="6375400"/>
                  </a:lnTo>
                  <a:close/>
                  <a:moveTo>
                    <a:pt x="4168140" y="6350000"/>
                  </a:moveTo>
                  <a:lnTo>
                    <a:pt x="5242560" y="6350000"/>
                  </a:lnTo>
                  <a:lnTo>
                    <a:pt x="6002020" y="5590540"/>
                  </a:lnTo>
                  <a:lnTo>
                    <a:pt x="6002020" y="4516120"/>
                  </a:lnTo>
                  <a:lnTo>
                    <a:pt x="5969000" y="4483100"/>
                  </a:lnTo>
                  <a:lnTo>
                    <a:pt x="6008370" y="4483100"/>
                  </a:lnTo>
                  <a:lnTo>
                    <a:pt x="6767830" y="3723640"/>
                  </a:lnTo>
                  <a:lnTo>
                    <a:pt x="6767830" y="2649220"/>
                  </a:lnTo>
                  <a:lnTo>
                    <a:pt x="6008370" y="1889760"/>
                  </a:lnTo>
                  <a:lnTo>
                    <a:pt x="5969000" y="1889760"/>
                  </a:lnTo>
                  <a:lnTo>
                    <a:pt x="6002020" y="1856740"/>
                  </a:lnTo>
                  <a:lnTo>
                    <a:pt x="6002020" y="784860"/>
                  </a:lnTo>
                  <a:lnTo>
                    <a:pt x="5242560" y="25400"/>
                  </a:lnTo>
                  <a:lnTo>
                    <a:pt x="4168140" y="25400"/>
                  </a:lnTo>
                  <a:lnTo>
                    <a:pt x="3395980" y="797560"/>
                  </a:lnTo>
                  <a:lnTo>
                    <a:pt x="2623820" y="25400"/>
                  </a:lnTo>
                  <a:lnTo>
                    <a:pt x="1549400" y="25400"/>
                  </a:lnTo>
                  <a:lnTo>
                    <a:pt x="791210" y="784860"/>
                  </a:lnTo>
                  <a:lnTo>
                    <a:pt x="791210" y="1859280"/>
                  </a:lnTo>
                  <a:lnTo>
                    <a:pt x="824230" y="1892300"/>
                  </a:lnTo>
                  <a:lnTo>
                    <a:pt x="784860" y="1892300"/>
                  </a:lnTo>
                  <a:lnTo>
                    <a:pt x="25400" y="2650490"/>
                  </a:lnTo>
                  <a:lnTo>
                    <a:pt x="25400" y="3724910"/>
                  </a:lnTo>
                  <a:lnTo>
                    <a:pt x="784860" y="4484370"/>
                  </a:lnTo>
                  <a:lnTo>
                    <a:pt x="824230" y="4484370"/>
                  </a:lnTo>
                  <a:lnTo>
                    <a:pt x="791210" y="4517390"/>
                  </a:lnTo>
                  <a:lnTo>
                    <a:pt x="791210" y="5591810"/>
                  </a:lnTo>
                  <a:lnTo>
                    <a:pt x="1550670" y="6351270"/>
                  </a:lnTo>
                  <a:lnTo>
                    <a:pt x="2625090" y="6351270"/>
                  </a:lnTo>
                  <a:lnTo>
                    <a:pt x="3397250" y="5579110"/>
                  </a:lnTo>
                  <a:lnTo>
                    <a:pt x="4168140" y="6350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4661447" y="7459037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6697241" y="-5530557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7"/>
                </a:lnTo>
                <a:lnTo>
                  <a:pt x="0" y="9300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14523" y="6286510"/>
            <a:ext cx="1093074" cy="1060282"/>
          </a:xfrm>
          <a:custGeom>
            <a:avLst/>
            <a:gdLst/>
            <a:ahLst/>
            <a:cxnLst/>
            <a:rect r="r" b="b" t="t" l="l"/>
            <a:pathLst>
              <a:path h="1060282" w="1093074">
                <a:moveTo>
                  <a:pt x="0" y="0"/>
                </a:moveTo>
                <a:lnTo>
                  <a:pt x="1093074" y="0"/>
                </a:lnTo>
                <a:lnTo>
                  <a:pt x="1093074" y="1060282"/>
                </a:lnTo>
                <a:lnTo>
                  <a:pt x="0" y="1060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6737" y="4116604"/>
            <a:ext cx="1008646" cy="1260807"/>
          </a:xfrm>
          <a:custGeom>
            <a:avLst/>
            <a:gdLst/>
            <a:ahLst/>
            <a:cxnLst/>
            <a:rect r="r" b="b" t="t" l="l"/>
            <a:pathLst>
              <a:path h="1260807" w="1008646">
                <a:moveTo>
                  <a:pt x="0" y="0"/>
                </a:moveTo>
                <a:lnTo>
                  <a:pt x="1008646" y="0"/>
                </a:lnTo>
                <a:lnTo>
                  <a:pt x="1008646" y="1260808"/>
                </a:lnTo>
                <a:lnTo>
                  <a:pt x="0" y="12608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038874" y="4006998"/>
            <a:ext cx="1008646" cy="1136502"/>
          </a:xfrm>
          <a:custGeom>
            <a:avLst/>
            <a:gdLst/>
            <a:ahLst/>
            <a:cxnLst/>
            <a:rect r="r" b="b" t="t" l="l"/>
            <a:pathLst>
              <a:path h="1136502" w="1008646">
                <a:moveTo>
                  <a:pt x="0" y="0"/>
                </a:moveTo>
                <a:lnTo>
                  <a:pt x="1008646" y="0"/>
                </a:lnTo>
                <a:lnTo>
                  <a:pt x="1008646" y="1136502"/>
                </a:lnTo>
                <a:lnTo>
                  <a:pt x="0" y="11365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038874" y="6354646"/>
            <a:ext cx="1229967" cy="996273"/>
          </a:xfrm>
          <a:custGeom>
            <a:avLst/>
            <a:gdLst/>
            <a:ahLst/>
            <a:cxnLst/>
            <a:rect r="r" b="b" t="t" l="l"/>
            <a:pathLst>
              <a:path h="996273" w="1229967">
                <a:moveTo>
                  <a:pt x="0" y="0"/>
                </a:moveTo>
                <a:lnTo>
                  <a:pt x="1229967" y="0"/>
                </a:lnTo>
                <a:lnTo>
                  <a:pt x="1229967" y="996273"/>
                </a:lnTo>
                <a:lnTo>
                  <a:pt x="0" y="9962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2622327" y="1391131"/>
            <a:ext cx="9334857" cy="1834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Advanced Security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814749" y="4721290"/>
            <a:ext cx="6097413" cy="656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19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facial or fingerprint verification at pickup</a:t>
            </a:r>
          </a:p>
          <a:p>
            <a:pPr algn="l">
              <a:lnSpc>
                <a:spcPts val="2685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2814805" y="6778551"/>
            <a:ext cx="6097413" cy="989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19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Identify unusual baggage patterns or movements</a:t>
            </a:r>
          </a:p>
          <a:p>
            <a:pPr algn="l">
              <a:lnSpc>
                <a:spcPts val="2685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1422341" y="4721290"/>
            <a:ext cx="6779577" cy="656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19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Transmit over secure, encrypted channels</a:t>
            </a:r>
          </a:p>
          <a:p>
            <a:pPr algn="l">
              <a:lnSpc>
                <a:spcPts val="2685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2814749" y="4197893"/>
            <a:ext cx="7224126" cy="647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1"/>
              </a:lnSpc>
              <a:spcBef>
                <a:spcPct val="0"/>
              </a:spcBef>
            </a:pPr>
            <a:r>
              <a:rPr lang="en-US" b="true" sz="1893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Biom</a:t>
            </a:r>
            <a:r>
              <a:rPr lang="en-US" b="true" sz="1893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etric Access for Baggage Retrieval</a:t>
            </a:r>
          </a:p>
          <a:p>
            <a:pPr algn="l">
              <a:lnSpc>
                <a:spcPts val="2651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2814805" y="6259195"/>
            <a:ext cx="5444973" cy="647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1"/>
              </a:lnSpc>
            </a:pPr>
            <a:r>
              <a:rPr lang="en-US" sz="1893" b="true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Al-powered Anomaly Detection</a:t>
            </a:r>
          </a:p>
          <a:p>
            <a:pPr algn="l">
              <a:lnSpc>
                <a:spcPts val="2651"/>
              </a:lnSpc>
              <a:spcBef>
                <a:spcPct val="0"/>
              </a:spcBef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1422341" y="4197893"/>
            <a:ext cx="5420708" cy="647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1"/>
              </a:lnSpc>
            </a:pPr>
            <a:r>
              <a:rPr lang="en-US" sz="1893" b="true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Encrypted Tag Communications</a:t>
            </a:r>
          </a:p>
          <a:p>
            <a:pPr algn="l">
              <a:lnSpc>
                <a:spcPts val="2651"/>
              </a:lnSpc>
              <a:spcBef>
                <a:spcPct val="0"/>
              </a:spcBef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11508423" y="6786634"/>
            <a:ext cx="6779577" cy="656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19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Generate logs for faster claim procesing</a:t>
            </a:r>
          </a:p>
          <a:p>
            <a:pPr algn="l">
              <a:lnSpc>
                <a:spcPts val="2685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1508423" y="6263237"/>
            <a:ext cx="6279551" cy="647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1"/>
              </a:lnSpc>
            </a:pPr>
            <a:r>
              <a:rPr lang="en-US" sz="1893" b="true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Audit Trails for Insurance Claims</a:t>
            </a:r>
          </a:p>
          <a:p>
            <a:pPr algn="l">
              <a:lnSpc>
                <a:spcPts val="265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3172">
                <a:alpha val="100000"/>
              </a:srgbClr>
            </a:gs>
            <a:gs pos="100000">
              <a:srgbClr val="000000">
                <a:alpha val="100000"/>
              </a:srgbClr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540227" y="7204521"/>
            <a:ext cx="8495071" cy="8229600"/>
          </a:xfrm>
          <a:custGeom>
            <a:avLst/>
            <a:gdLst/>
            <a:ahLst/>
            <a:cxnLst/>
            <a:rect r="r" b="b" t="t" l="l"/>
            <a:pathLst>
              <a:path h="8229600" w="8495071">
                <a:moveTo>
                  <a:pt x="0" y="0"/>
                </a:moveTo>
                <a:lnTo>
                  <a:pt x="8495071" y="0"/>
                </a:lnTo>
                <a:lnTo>
                  <a:pt x="84950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554998" y="-6769478"/>
            <a:ext cx="9300947" cy="9300947"/>
          </a:xfrm>
          <a:custGeom>
            <a:avLst/>
            <a:gdLst/>
            <a:ahLst/>
            <a:cxnLst/>
            <a:rect r="r" b="b" t="t" l="l"/>
            <a:pathLst>
              <a:path h="9300947" w="9300947">
                <a:moveTo>
                  <a:pt x="0" y="0"/>
                </a:moveTo>
                <a:lnTo>
                  <a:pt x="9300947" y="0"/>
                </a:lnTo>
                <a:lnTo>
                  <a:pt x="9300947" y="9300948"/>
                </a:lnTo>
                <a:lnTo>
                  <a:pt x="0" y="93009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632949" y="3941179"/>
            <a:ext cx="3086100" cy="5362563"/>
            <a:chOff x="0" y="0"/>
            <a:chExt cx="812800" cy="141236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1412362"/>
            </a:xfrm>
            <a:custGeom>
              <a:avLst/>
              <a:gdLst/>
              <a:ahLst/>
              <a:cxnLst/>
              <a:rect r="r" b="b" t="t" l="l"/>
              <a:pathLst>
                <a:path h="14123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12362"/>
                  </a:lnTo>
                  <a:lnTo>
                    <a:pt x="0" y="14123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812800" cy="1459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869244" y="3941179"/>
            <a:ext cx="3086100" cy="5362563"/>
            <a:chOff x="0" y="0"/>
            <a:chExt cx="812800" cy="141236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1412362"/>
            </a:xfrm>
            <a:custGeom>
              <a:avLst/>
              <a:gdLst/>
              <a:ahLst/>
              <a:cxnLst/>
              <a:rect r="r" b="b" t="t" l="l"/>
              <a:pathLst>
                <a:path h="14123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12362"/>
                  </a:lnTo>
                  <a:lnTo>
                    <a:pt x="0" y="14123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812800" cy="1459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9105538" y="3941179"/>
            <a:ext cx="3086100" cy="5362563"/>
            <a:chOff x="0" y="0"/>
            <a:chExt cx="812800" cy="141236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1412362"/>
            </a:xfrm>
            <a:custGeom>
              <a:avLst/>
              <a:gdLst/>
              <a:ahLst/>
              <a:cxnLst/>
              <a:rect r="r" b="b" t="t" l="l"/>
              <a:pathLst>
                <a:path h="14123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12362"/>
                  </a:lnTo>
                  <a:lnTo>
                    <a:pt x="0" y="14123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812800" cy="1459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341832" y="3941179"/>
            <a:ext cx="3086100" cy="5362563"/>
            <a:chOff x="0" y="0"/>
            <a:chExt cx="812800" cy="141236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1412362"/>
            </a:xfrm>
            <a:custGeom>
              <a:avLst/>
              <a:gdLst/>
              <a:ahLst/>
              <a:cxnLst/>
              <a:rect r="r" b="b" t="t" l="l"/>
              <a:pathLst>
                <a:path h="141236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1412362"/>
                  </a:lnTo>
                  <a:lnTo>
                    <a:pt x="0" y="141236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66C4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812800" cy="14599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3457672" y="5216334"/>
            <a:ext cx="1436655" cy="1406126"/>
          </a:xfrm>
          <a:custGeom>
            <a:avLst/>
            <a:gdLst/>
            <a:ahLst/>
            <a:cxnLst/>
            <a:rect r="r" b="b" t="t" l="l"/>
            <a:pathLst>
              <a:path h="1406126" w="1436655">
                <a:moveTo>
                  <a:pt x="0" y="0"/>
                </a:moveTo>
                <a:lnTo>
                  <a:pt x="1436655" y="0"/>
                </a:lnTo>
                <a:lnTo>
                  <a:pt x="1436655" y="1406127"/>
                </a:lnTo>
                <a:lnTo>
                  <a:pt x="0" y="14061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665550" y="4667386"/>
            <a:ext cx="1966075" cy="2397653"/>
          </a:xfrm>
          <a:custGeom>
            <a:avLst/>
            <a:gdLst/>
            <a:ahLst/>
            <a:cxnLst/>
            <a:rect r="r" b="b" t="t" l="l"/>
            <a:pathLst>
              <a:path h="2397653" w="1966075">
                <a:moveTo>
                  <a:pt x="0" y="0"/>
                </a:moveTo>
                <a:lnTo>
                  <a:pt x="1966076" y="0"/>
                </a:lnTo>
                <a:lnTo>
                  <a:pt x="1966076" y="2397653"/>
                </a:lnTo>
                <a:lnTo>
                  <a:pt x="0" y="2397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211449" y="4623536"/>
            <a:ext cx="2076242" cy="2516656"/>
          </a:xfrm>
          <a:custGeom>
            <a:avLst/>
            <a:gdLst/>
            <a:ahLst/>
            <a:cxnLst/>
            <a:rect r="r" b="b" t="t" l="l"/>
            <a:pathLst>
              <a:path h="2516656" w="2076242">
                <a:moveTo>
                  <a:pt x="0" y="0"/>
                </a:moveTo>
                <a:lnTo>
                  <a:pt x="2076242" y="0"/>
                </a:lnTo>
                <a:lnTo>
                  <a:pt x="2076242" y="2516656"/>
                </a:lnTo>
                <a:lnTo>
                  <a:pt x="0" y="25166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985329" y="4868157"/>
            <a:ext cx="2169539" cy="2102481"/>
          </a:xfrm>
          <a:custGeom>
            <a:avLst/>
            <a:gdLst/>
            <a:ahLst/>
            <a:cxnLst/>
            <a:rect r="r" b="b" t="t" l="l"/>
            <a:pathLst>
              <a:path h="2102481" w="2169539">
                <a:moveTo>
                  <a:pt x="0" y="0"/>
                </a:moveTo>
                <a:lnTo>
                  <a:pt x="2169540" y="0"/>
                </a:lnTo>
                <a:lnTo>
                  <a:pt x="2169540" y="2102481"/>
                </a:lnTo>
                <a:lnTo>
                  <a:pt x="0" y="21024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751472" y="4868157"/>
            <a:ext cx="2408581" cy="1996111"/>
          </a:xfrm>
          <a:custGeom>
            <a:avLst/>
            <a:gdLst/>
            <a:ahLst/>
            <a:cxnLst/>
            <a:rect r="r" b="b" t="t" l="l"/>
            <a:pathLst>
              <a:path h="1996111" w="2408581">
                <a:moveTo>
                  <a:pt x="0" y="0"/>
                </a:moveTo>
                <a:lnTo>
                  <a:pt x="2408581" y="0"/>
                </a:lnTo>
                <a:lnTo>
                  <a:pt x="2408581" y="1996111"/>
                </a:lnTo>
                <a:lnTo>
                  <a:pt x="0" y="1996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632949" y="1407594"/>
            <a:ext cx="9334857" cy="2749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0"/>
              </a:lnSpc>
            </a:pPr>
            <a:r>
              <a:rPr lang="en-US" sz="6118">
                <a:solidFill>
                  <a:srgbClr val="FFFFFF"/>
                </a:solidFill>
                <a:latin typeface="HK Modular"/>
                <a:ea typeface="HK Modular"/>
                <a:cs typeface="HK Modular"/>
                <a:sym typeface="HK Modular"/>
              </a:rPr>
              <a:t>Risks and Challenges </a:t>
            </a:r>
          </a:p>
          <a:p>
            <a:pPr algn="l" marL="0" indent="0" lvl="0">
              <a:lnSpc>
                <a:spcPts val="7220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9450644" y="7531764"/>
            <a:ext cx="2456996" cy="860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DATA PRIVACY COMPLIANCE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211449" y="7774923"/>
            <a:ext cx="240169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SCALABILITY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985329" y="7531764"/>
            <a:ext cx="2251403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AIRLINE COOPERATION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63138" y="7336773"/>
            <a:ext cx="2459202" cy="129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66C4"/>
                </a:solidFill>
                <a:latin typeface="IBM Plex Mono Bold"/>
                <a:ea typeface="IBM Plex Mono Bold"/>
                <a:cs typeface="IBM Plex Mono Bold"/>
                <a:sym typeface="IBM Plex Mono Bold"/>
              </a:rPr>
              <a:t>CROSS JURISDICTION LEGAL ISSUES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DAGmB03o56o</dc:identifier>
  <dcterms:modified xsi:type="dcterms:W3CDTF">2011-08-01T06:04:30Z</dcterms:modified>
  <cp:revision>1</cp:revision>
  <dc:title>BagBlock: Luggage Lost? Blockchain Found.</dc:title>
</cp:coreProperties>
</file>