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143500" cx="9144000"/>
  <p:notesSz cx="6858000" cy="9144000"/>
  <p:embeddedFontLst>
    <p:embeddedFont>
      <p:font typeface="Raleway"/>
      <p:regular r:id="rId24"/>
      <p:bold r:id="rId25"/>
      <p:italic r:id="rId26"/>
      <p:boldItalic r:id="rId27"/>
    </p:embeddedFont>
    <p:embeddedFont>
      <p:font typeface="Lato"/>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Raleway-regular.fntdata"/><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aleway-italic.fntdata"/><Relationship Id="rId25" Type="http://schemas.openxmlformats.org/officeDocument/2006/relationships/font" Target="fonts/Raleway-bold.fntdata"/><Relationship Id="rId28" Type="http://schemas.openxmlformats.org/officeDocument/2006/relationships/font" Target="fonts/Lato-regular.fntdata"/><Relationship Id="rId27" Type="http://schemas.openxmlformats.org/officeDocument/2006/relationships/font" Target="fonts/Raleway-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Lato-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ato-boldItalic.fntdata"/><Relationship Id="rId30" Type="http://schemas.openxmlformats.org/officeDocument/2006/relationships/font" Target="fonts/Lato-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cb9a0b074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cb9a0b07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Welcome, everyone. Today, I’m excited to introduce you to FanPass Protocol, a blockchain-based fan loyalty system that transforms how fans are recognized and rewarded. Whether you’re cheering courtside or from the nosebleeds, your support will finally be verified, recorded, and rewarded. Over the next 20 minutes, we’ll walk through the current problems in fan loyalty, how FanPass solves them, and the future it creates for fans, teams, and sponsors.</a:t>
            </a:r>
            <a:endParaRPr/>
          </a:p>
          <a:p>
            <a:pPr indent="0" lvl="0" marL="0" rtl="0" algn="l">
              <a:spcBef>
                <a:spcPts val="120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3515a55efa8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3515a55efa8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3514b7a1de5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3514b7a1de5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3515a55efa8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3515a55efa8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35098651793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35098651793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3509865179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3509865179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smart contract, FanPassNFT powers the proof of </a:t>
            </a:r>
            <a:r>
              <a:rPr lang="en"/>
              <a:t>attendance</a:t>
            </a:r>
            <a:r>
              <a:rPr lang="en"/>
              <a:t> system for the fanpass protocol. It allows teams and event organizers to mint NFT’s for fans who attend live sports events.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3515f4e301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3515f4e301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3515f4e3016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3515f4e3016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Year 1: we focus on building and launching small pilot programs, funded by angel investors and strategic grants.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Year 2: we pursue our first venture backing. This funding will allow us to expand into more stadiums, teams, and launch the $FAN token ecosystem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Year 3: Year 3 is about scaling. With Series A funding, we'll partner with major leagues, roll out fan DAOs, and introduce AR experiences to boost engagement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Year 4: In Year 4, Series B funding supports our international expansion and the launch of a fan-to-fan marketplace for NFTs and merchandise.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we'll be aiming for either a major growth round, acquisition, or IPO — positioning FanPass as the global leader in fan engagement tech.</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3515f4e3016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3515f4e3016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At FanPass, we’re not just building another rewards app — we're revolutionizing what it means to be a fan.</a:t>
            </a:r>
            <a:endParaRPr/>
          </a:p>
          <a:p>
            <a:pPr indent="0" lvl="0" marL="0" rtl="0" algn="l">
              <a:spcBef>
                <a:spcPts val="0"/>
              </a:spcBef>
              <a:spcAft>
                <a:spcPts val="0"/>
              </a:spcAft>
              <a:buNone/>
            </a:pPr>
            <a:r>
              <a:rPr lang="en"/>
              <a:t>We're turning every chant, every mile traveled, and every ticket scanned into real, verifiable loyalty — owned by the fan, powered by blockchain, and portable across teams and sports worldwide.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invite you to join us in redefining fandom — to create a world where passion is not just felt, but rewarded.</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d251bb473_0_6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d251bb473_0_6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723630543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723630543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F</a:t>
            </a:r>
            <a:r>
              <a:rPr lang="en"/>
              <a:t>anPass solves these problems using blockchain. With decentralized technology, we can reward real fan actions—being there, chanting, showing up. Your identity as a fan becomes something you truly own and can carry from sport to sport, team to team. We’ll use geolocation, NFTs, and a token system to capture and validate every cheer, chant, and trip you make for your team.</a:t>
            </a:r>
            <a:endParaRPr/>
          </a:p>
          <a:p>
            <a:pPr indent="0" lvl="0" marL="0" rtl="0" algn="l">
              <a:spcBef>
                <a:spcPts val="120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d5b15f0a3_5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d5b15f0a3_5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a:t>Most current loyalty programs only reward spending—like buying tickets or merchandise. They ignore real passion, like traveling to away games or supporting your team loudly and consistently. Plus, these systems are fragmented. Your loyalty to one team or league doesn’t carry over to others. And fans don’t actually own their loyalty records—it’s all centralized and opaque.</a:t>
            </a:r>
            <a:endParaRPr/>
          </a:p>
          <a:p>
            <a:pPr indent="0" lvl="0" marL="0" rtl="0" algn="l">
              <a:lnSpc>
                <a:spcPct val="115000"/>
              </a:lnSpc>
              <a:spcBef>
                <a:spcPts val="1200"/>
              </a:spcBef>
              <a:spcAft>
                <a:spcPts val="0"/>
              </a:spcAft>
              <a:buClr>
                <a:schemeClr val="dk1"/>
              </a:buClr>
              <a:buSzPts val="1100"/>
              <a:buFont typeface="Arial"/>
              <a:buNone/>
            </a:pPr>
            <a:r>
              <a:t/>
            </a:r>
            <a:endParaRPr/>
          </a:p>
          <a:p>
            <a:pPr indent="0" lvl="0" marL="0" rtl="0" algn="l">
              <a:spcBef>
                <a:spcPts val="120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3515a55efa8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3515a55efa8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t/>
            </a:r>
            <a:endParaRPr/>
          </a:p>
          <a:p>
            <a:pPr indent="0" lvl="0" marL="0" rtl="0" algn="l">
              <a:spcBef>
                <a:spcPts val="120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3515a55efa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3515a55efa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3515a55efa8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3515a55efa8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3515a55efa8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3515a55efa8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t/>
            </a:r>
            <a:endParaRPr/>
          </a:p>
          <a:p>
            <a:pPr indent="0" lvl="0" marL="0" rtl="0" algn="l">
              <a:spcBef>
                <a:spcPts val="120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3514b7a1de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3514b7a1de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t/>
            </a:r>
            <a:endParaRPr/>
          </a:p>
          <a:p>
            <a:pPr indent="0" lvl="0" marL="0" rtl="0" algn="l">
              <a:spcBef>
                <a:spcPts val="120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34ff51ff84c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34ff51ff84c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cxnSp>
        <p:nvCxnSpPr>
          <p:cNvPr id="10" name="Google Shape;10;p2"/>
          <p:cNvCxnSpPr/>
          <p:nvPr/>
        </p:nvCxnSpPr>
        <p:spPr>
          <a:xfrm>
            <a:off x="2477724" y="415650"/>
            <a:ext cx="6244200" cy="0"/>
          </a:xfrm>
          <a:prstGeom prst="straightConnector1">
            <a:avLst/>
          </a:prstGeom>
          <a:noFill/>
          <a:ln cap="flat" cmpd="sng" w="38100">
            <a:solidFill>
              <a:schemeClr val="lt1"/>
            </a:solidFill>
            <a:prstDash val="solid"/>
            <a:round/>
            <a:headEnd len="sm" w="sm" type="none"/>
            <a:tailEnd len="sm" w="sm" type="none"/>
          </a:ln>
        </p:spPr>
      </p:cxnSp>
      <p:cxnSp>
        <p:nvCxnSpPr>
          <p:cNvPr id="11" name="Google Shape;11;p2"/>
          <p:cNvCxnSpPr/>
          <p:nvPr/>
        </p:nvCxnSpPr>
        <p:spPr>
          <a:xfrm>
            <a:off x="2477724" y="4740000"/>
            <a:ext cx="6244200" cy="0"/>
          </a:xfrm>
          <a:prstGeom prst="straightConnector1">
            <a:avLst/>
          </a:prstGeom>
          <a:noFill/>
          <a:ln cap="flat" cmpd="sng" w="19050">
            <a:solidFill>
              <a:schemeClr val="lt1"/>
            </a:solidFill>
            <a:prstDash val="solid"/>
            <a:round/>
            <a:headEnd len="sm" w="sm" type="none"/>
            <a:tailEnd len="sm" w="sm" type="none"/>
          </a:ln>
        </p:spPr>
      </p:cxnSp>
      <p:cxnSp>
        <p:nvCxnSpPr>
          <p:cNvPr id="12" name="Google Shape;12;p2"/>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13" name="Google Shape;13;p2"/>
          <p:cNvSpPr txBox="1"/>
          <p:nvPr>
            <p:ph type="ctrTitle"/>
          </p:nvPr>
        </p:nvSpPr>
        <p:spPr>
          <a:xfrm>
            <a:off x="2371725" y="630225"/>
            <a:ext cx="6331500" cy="15420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14" name="Google Shape;14;p2"/>
          <p:cNvSpPr txBox="1"/>
          <p:nvPr>
            <p:ph idx="1" type="subTitle"/>
          </p:nvPr>
        </p:nvSpPr>
        <p:spPr>
          <a:xfrm>
            <a:off x="2390267" y="3238450"/>
            <a:ext cx="6331500" cy="1241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sp>
        <p:nvSpPr>
          <p:cNvPr id="15" name="Google Shape;15;p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0" name="Shape 60"/>
        <p:cNvGrpSpPr/>
        <p:nvPr/>
      </p:nvGrpSpPr>
      <p:grpSpPr>
        <a:xfrm>
          <a:off x="0" y="0"/>
          <a:ext cx="0" cy="0"/>
          <a:chOff x="0" y="0"/>
          <a:chExt cx="0" cy="0"/>
        </a:xfrm>
      </p:grpSpPr>
      <p:cxnSp>
        <p:nvCxnSpPr>
          <p:cNvPr id="61" name="Google Shape;61;p11"/>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62" name="Google Shape;62;p11"/>
          <p:cNvCxnSpPr/>
          <p:nvPr/>
        </p:nvCxnSpPr>
        <p:spPr>
          <a:xfrm>
            <a:off x="425200" y="415650"/>
            <a:ext cx="8296800" cy="0"/>
          </a:xfrm>
          <a:prstGeom prst="straightConnector1">
            <a:avLst/>
          </a:prstGeom>
          <a:noFill/>
          <a:ln cap="flat" cmpd="sng" w="38100">
            <a:solidFill>
              <a:schemeClr val="dk2"/>
            </a:solidFill>
            <a:prstDash val="solid"/>
            <a:round/>
            <a:headEnd len="sm" w="sm" type="none"/>
            <a:tailEnd len="sm" w="sm" type="none"/>
          </a:ln>
        </p:spPr>
      </p:cxnSp>
      <p:sp>
        <p:nvSpPr>
          <p:cNvPr id="63" name="Google Shape;63;p11"/>
          <p:cNvSpPr txBox="1"/>
          <p:nvPr>
            <p:ph hasCustomPrompt="1" type="title"/>
          </p:nvPr>
        </p:nvSpPr>
        <p:spPr>
          <a:xfrm>
            <a:off x="853950" y="1304850"/>
            <a:ext cx="7436100" cy="15384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64" name="Google Shape;64;p11"/>
          <p:cNvSpPr txBox="1"/>
          <p:nvPr>
            <p:ph idx="1" type="body"/>
          </p:nvPr>
        </p:nvSpPr>
        <p:spPr>
          <a:xfrm>
            <a:off x="853950" y="2919450"/>
            <a:ext cx="7436100" cy="10716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65" name="Google Shape;65;p11"/>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6" name="Shape 66"/>
        <p:cNvGrpSpPr/>
        <p:nvPr/>
      </p:nvGrpSpPr>
      <p:grpSpPr>
        <a:xfrm>
          <a:off x="0" y="0"/>
          <a:ext cx="0" cy="0"/>
          <a:chOff x="0" y="0"/>
          <a:chExt cx="0" cy="0"/>
        </a:xfrm>
      </p:grpSpPr>
      <p:sp>
        <p:nvSpPr>
          <p:cNvPr id="67" name="Google Shape;67;p1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cxnSp>
        <p:nvCxnSpPr>
          <p:cNvPr id="17" name="Google Shape;17;p3"/>
          <p:cNvCxnSpPr/>
          <p:nvPr/>
        </p:nvCxnSpPr>
        <p:spPr>
          <a:xfrm>
            <a:off x="425200" y="415650"/>
            <a:ext cx="8296800" cy="0"/>
          </a:xfrm>
          <a:prstGeom prst="straightConnector1">
            <a:avLst/>
          </a:prstGeom>
          <a:noFill/>
          <a:ln cap="flat" cmpd="sng" w="38100">
            <a:solidFill>
              <a:schemeClr val="lt1"/>
            </a:solidFill>
            <a:prstDash val="solid"/>
            <a:round/>
            <a:headEnd len="sm" w="sm" type="none"/>
            <a:tailEnd len="sm" w="sm" type="none"/>
          </a:ln>
        </p:spPr>
      </p:cxnSp>
      <p:cxnSp>
        <p:nvCxnSpPr>
          <p:cNvPr id="18" name="Google Shape;18;p3"/>
          <p:cNvCxnSpPr/>
          <p:nvPr/>
        </p:nvCxnSpPr>
        <p:spPr>
          <a:xfrm>
            <a:off x="425200" y="4740000"/>
            <a:ext cx="8296800" cy="0"/>
          </a:xfrm>
          <a:prstGeom prst="straightConnector1">
            <a:avLst/>
          </a:prstGeom>
          <a:noFill/>
          <a:ln cap="flat" cmpd="sng" w="19050">
            <a:solidFill>
              <a:schemeClr val="lt1"/>
            </a:solidFill>
            <a:prstDash val="solid"/>
            <a:round/>
            <a:headEnd len="sm" w="sm" type="none"/>
            <a:tailEnd len="sm" w="sm" type="none"/>
          </a:ln>
        </p:spPr>
      </p:cxnSp>
      <p:sp>
        <p:nvSpPr>
          <p:cNvPr id="19" name="Google Shape;19;p3"/>
          <p:cNvSpPr txBox="1"/>
          <p:nvPr>
            <p:ph type="title"/>
          </p:nvPr>
        </p:nvSpPr>
        <p:spPr>
          <a:xfrm>
            <a:off x="406425" y="1806825"/>
            <a:ext cx="8296800" cy="1542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4800"/>
              <a:buNone/>
              <a:defRPr sz="4800">
                <a:solidFill>
                  <a:schemeClr val="lt1"/>
                </a:solidFill>
              </a:defRPr>
            </a:lvl1pPr>
            <a:lvl2pPr lvl="1" rtl="0" algn="ctr">
              <a:spcBef>
                <a:spcPts val="0"/>
              </a:spcBef>
              <a:spcAft>
                <a:spcPts val="0"/>
              </a:spcAft>
              <a:buClr>
                <a:schemeClr val="lt1"/>
              </a:buClr>
              <a:buSzPts val="4800"/>
              <a:buNone/>
              <a:defRPr sz="4800">
                <a:solidFill>
                  <a:schemeClr val="lt1"/>
                </a:solidFill>
              </a:defRPr>
            </a:lvl2pPr>
            <a:lvl3pPr lvl="2" rtl="0" algn="ctr">
              <a:spcBef>
                <a:spcPts val="0"/>
              </a:spcBef>
              <a:spcAft>
                <a:spcPts val="0"/>
              </a:spcAft>
              <a:buClr>
                <a:schemeClr val="lt1"/>
              </a:buClr>
              <a:buSzPts val="4800"/>
              <a:buNone/>
              <a:defRPr sz="4800">
                <a:solidFill>
                  <a:schemeClr val="lt1"/>
                </a:solidFill>
              </a:defRPr>
            </a:lvl3pPr>
            <a:lvl4pPr lvl="3" rtl="0" algn="ctr">
              <a:spcBef>
                <a:spcPts val="0"/>
              </a:spcBef>
              <a:spcAft>
                <a:spcPts val="0"/>
              </a:spcAft>
              <a:buClr>
                <a:schemeClr val="lt1"/>
              </a:buClr>
              <a:buSzPts val="4800"/>
              <a:buNone/>
              <a:defRPr sz="4800">
                <a:solidFill>
                  <a:schemeClr val="lt1"/>
                </a:solidFill>
              </a:defRPr>
            </a:lvl4pPr>
            <a:lvl5pPr lvl="4" rtl="0" algn="ctr">
              <a:spcBef>
                <a:spcPts val="0"/>
              </a:spcBef>
              <a:spcAft>
                <a:spcPts val="0"/>
              </a:spcAft>
              <a:buClr>
                <a:schemeClr val="lt1"/>
              </a:buClr>
              <a:buSzPts val="4800"/>
              <a:buNone/>
              <a:defRPr sz="4800">
                <a:solidFill>
                  <a:schemeClr val="lt1"/>
                </a:solidFill>
              </a:defRPr>
            </a:lvl5pPr>
            <a:lvl6pPr lvl="5" rtl="0" algn="ctr">
              <a:spcBef>
                <a:spcPts val="0"/>
              </a:spcBef>
              <a:spcAft>
                <a:spcPts val="0"/>
              </a:spcAft>
              <a:buClr>
                <a:schemeClr val="lt1"/>
              </a:buClr>
              <a:buSzPts val="4800"/>
              <a:buNone/>
              <a:defRPr sz="4800">
                <a:solidFill>
                  <a:schemeClr val="lt1"/>
                </a:solidFill>
              </a:defRPr>
            </a:lvl6pPr>
            <a:lvl7pPr lvl="6" rtl="0" algn="ctr">
              <a:spcBef>
                <a:spcPts val="0"/>
              </a:spcBef>
              <a:spcAft>
                <a:spcPts val="0"/>
              </a:spcAft>
              <a:buClr>
                <a:schemeClr val="lt1"/>
              </a:buClr>
              <a:buSzPts val="4800"/>
              <a:buNone/>
              <a:defRPr sz="4800">
                <a:solidFill>
                  <a:schemeClr val="lt1"/>
                </a:solidFill>
              </a:defRPr>
            </a:lvl7pPr>
            <a:lvl8pPr lvl="7" rtl="0" algn="ctr">
              <a:spcBef>
                <a:spcPts val="0"/>
              </a:spcBef>
              <a:spcAft>
                <a:spcPts val="0"/>
              </a:spcAft>
              <a:buClr>
                <a:schemeClr val="lt1"/>
              </a:buClr>
              <a:buSzPts val="4800"/>
              <a:buNone/>
              <a:defRPr sz="4800">
                <a:solidFill>
                  <a:schemeClr val="lt1"/>
                </a:solidFill>
              </a:defRPr>
            </a:lvl8pPr>
            <a:lvl9pPr lvl="8" rtl="0" algn="ctr">
              <a:spcBef>
                <a:spcPts val="0"/>
              </a:spcBef>
              <a:spcAft>
                <a:spcPts val="0"/>
              </a:spcAft>
              <a:buClr>
                <a:schemeClr val="lt1"/>
              </a:buClr>
              <a:buSzPts val="4800"/>
              <a:buNone/>
              <a:defRPr sz="4800">
                <a:solidFill>
                  <a:schemeClr val="lt1"/>
                </a:solidFill>
              </a:defRPr>
            </a:lvl9pPr>
          </a:lstStyle>
          <a:p/>
        </p:txBody>
      </p:sp>
      <p:sp>
        <p:nvSpPr>
          <p:cNvPr id="20" name="Google Shape;20;p3"/>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cxnSp>
        <p:nvCxnSpPr>
          <p:cNvPr id="22" name="Google Shape;22;p4"/>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23" name="Google Shape;23;p4"/>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24" name="Google Shape;24;p4"/>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25" name="Google Shape;25;p4"/>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6" name="Google Shape;26;p4"/>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7" name="Google Shape;27;p4"/>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 name="Shape 28"/>
        <p:cNvGrpSpPr/>
        <p:nvPr/>
      </p:nvGrpSpPr>
      <p:grpSpPr>
        <a:xfrm>
          <a:off x="0" y="0"/>
          <a:ext cx="0" cy="0"/>
          <a:chOff x="0" y="0"/>
          <a:chExt cx="0" cy="0"/>
        </a:xfrm>
      </p:grpSpPr>
      <p:cxnSp>
        <p:nvCxnSpPr>
          <p:cNvPr id="29" name="Google Shape;29;p5"/>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30" name="Google Shape;30;p5"/>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31" name="Google Shape;31;p5"/>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32" name="Google Shape;32;p5"/>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3" name="Google Shape;33;p5"/>
          <p:cNvSpPr txBox="1"/>
          <p:nvPr>
            <p:ph idx="1" type="body"/>
          </p:nvPr>
        </p:nvSpPr>
        <p:spPr>
          <a:xfrm>
            <a:off x="2400303" y="1602675"/>
            <a:ext cx="3071400" cy="3002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4" name="Google Shape;34;p5"/>
          <p:cNvSpPr txBox="1"/>
          <p:nvPr>
            <p:ph idx="2" type="body"/>
          </p:nvPr>
        </p:nvSpPr>
        <p:spPr>
          <a:xfrm>
            <a:off x="5650572" y="1602675"/>
            <a:ext cx="3071400" cy="3002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5" name="Google Shape;35;p5"/>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 name="Shape 36"/>
        <p:cNvGrpSpPr/>
        <p:nvPr/>
      </p:nvGrpSpPr>
      <p:grpSpPr>
        <a:xfrm>
          <a:off x="0" y="0"/>
          <a:ext cx="0" cy="0"/>
          <a:chOff x="0" y="0"/>
          <a:chExt cx="0" cy="0"/>
        </a:xfrm>
      </p:grpSpPr>
      <p:sp>
        <p:nvSpPr>
          <p:cNvPr id="37" name="Google Shape;37;p6"/>
          <p:cNvSpPr txBox="1"/>
          <p:nvPr>
            <p:ph type="title"/>
          </p:nvPr>
        </p:nvSpPr>
        <p:spPr>
          <a:xfrm>
            <a:off x="303300" y="411575"/>
            <a:ext cx="8520600" cy="6396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8" name="Google Shape;38;p6"/>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9" name="Shape 39"/>
        <p:cNvGrpSpPr/>
        <p:nvPr/>
      </p:nvGrpSpPr>
      <p:grpSpPr>
        <a:xfrm>
          <a:off x="0" y="0"/>
          <a:ext cx="0" cy="0"/>
          <a:chOff x="0" y="0"/>
          <a:chExt cx="0" cy="0"/>
        </a:xfrm>
      </p:grpSpPr>
      <p:cxnSp>
        <p:nvCxnSpPr>
          <p:cNvPr id="40" name="Google Shape;40;p7"/>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41" name="Google Shape;41;p7"/>
          <p:cNvSpPr txBox="1"/>
          <p:nvPr>
            <p:ph type="title"/>
          </p:nvPr>
        </p:nvSpPr>
        <p:spPr>
          <a:xfrm>
            <a:off x="319500" y="936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2" name="Google Shape;42;p7"/>
          <p:cNvSpPr txBox="1"/>
          <p:nvPr>
            <p:ph idx="1" type="body"/>
          </p:nvPr>
        </p:nvSpPr>
        <p:spPr>
          <a:xfrm>
            <a:off x="319500" y="1846804"/>
            <a:ext cx="2808000" cy="28062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43" name="Google Shape;43;p7"/>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4" name="Shape 44"/>
        <p:cNvGrpSpPr/>
        <p:nvPr/>
      </p:nvGrpSpPr>
      <p:grpSpPr>
        <a:xfrm>
          <a:off x="0" y="0"/>
          <a:ext cx="0" cy="0"/>
          <a:chOff x="0" y="0"/>
          <a:chExt cx="0" cy="0"/>
        </a:xfrm>
      </p:grpSpPr>
      <p:cxnSp>
        <p:nvCxnSpPr>
          <p:cNvPr id="45" name="Google Shape;45;p8"/>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46" name="Google Shape;46;p8"/>
          <p:cNvSpPr txBox="1"/>
          <p:nvPr>
            <p:ph type="title"/>
          </p:nvPr>
        </p:nvSpPr>
        <p:spPr>
          <a:xfrm>
            <a:off x="283103" y="712141"/>
            <a:ext cx="6244200" cy="38355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47" name="Google Shape;47;p8"/>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8" name="Shape 48"/>
        <p:cNvGrpSpPr/>
        <p:nvPr/>
      </p:nvGrpSpPr>
      <p:grpSpPr>
        <a:xfrm>
          <a:off x="0" y="0"/>
          <a:ext cx="0" cy="0"/>
          <a:chOff x="0" y="0"/>
          <a:chExt cx="0" cy="0"/>
        </a:xfrm>
      </p:grpSpPr>
      <p:sp>
        <p:nvSpPr>
          <p:cNvPr id="49" name="Google Shape;49;p9"/>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0" name="Google Shape;50;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51" name="Google Shape;51;p9"/>
          <p:cNvSpPr txBox="1"/>
          <p:nvPr>
            <p:ph type="title"/>
          </p:nvPr>
        </p:nvSpPr>
        <p:spPr>
          <a:xfrm>
            <a:off x="265500" y="1397350"/>
            <a:ext cx="4045200" cy="13182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dk1"/>
              </a:buClr>
              <a:buSzPts val="3600"/>
              <a:buNone/>
              <a:defRPr sz="3600">
                <a:solidFill>
                  <a:schemeClr val="dk1"/>
                </a:solidFill>
              </a:defRPr>
            </a:lvl1pPr>
            <a:lvl2pPr lvl="1" rtl="0" algn="ctr">
              <a:spcBef>
                <a:spcPts val="0"/>
              </a:spcBef>
              <a:spcAft>
                <a:spcPts val="0"/>
              </a:spcAft>
              <a:buClr>
                <a:schemeClr val="dk1"/>
              </a:buClr>
              <a:buSzPts val="3600"/>
              <a:buNone/>
              <a:defRPr sz="3600">
                <a:solidFill>
                  <a:schemeClr val="dk1"/>
                </a:solidFill>
              </a:defRPr>
            </a:lvl2pPr>
            <a:lvl3pPr lvl="2" rtl="0" algn="ctr">
              <a:spcBef>
                <a:spcPts val="0"/>
              </a:spcBef>
              <a:spcAft>
                <a:spcPts val="0"/>
              </a:spcAft>
              <a:buClr>
                <a:schemeClr val="dk1"/>
              </a:buClr>
              <a:buSzPts val="3600"/>
              <a:buNone/>
              <a:defRPr sz="3600">
                <a:solidFill>
                  <a:schemeClr val="dk1"/>
                </a:solidFill>
              </a:defRPr>
            </a:lvl3pPr>
            <a:lvl4pPr lvl="3" rtl="0" algn="ctr">
              <a:spcBef>
                <a:spcPts val="0"/>
              </a:spcBef>
              <a:spcAft>
                <a:spcPts val="0"/>
              </a:spcAft>
              <a:buClr>
                <a:schemeClr val="dk1"/>
              </a:buClr>
              <a:buSzPts val="3600"/>
              <a:buNone/>
              <a:defRPr sz="3600">
                <a:solidFill>
                  <a:schemeClr val="dk1"/>
                </a:solidFill>
              </a:defRPr>
            </a:lvl4pPr>
            <a:lvl5pPr lvl="4" rtl="0" algn="ctr">
              <a:spcBef>
                <a:spcPts val="0"/>
              </a:spcBef>
              <a:spcAft>
                <a:spcPts val="0"/>
              </a:spcAft>
              <a:buClr>
                <a:schemeClr val="dk1"/>
              </a:buClr>
              <a:buSzPts val="3600"/>
              <a:buNone/>
              <a:defRPr sz="3600">
                <a:solidFill>
                  <a:schemeClr val="dk1"/>
                </a:solidFill>
              </a:defRPr>
            </a:lvl5pPr>
            <a:lvl6pPr lvl="5" rtl="0" algn="ctr">
              <a:spcBef>
                <a:spcPts val="0"/>
              </a:spcBef>
              <a:spcAft>
                <a:spcPts val="0"/>
              </a:spcAft>
              <a:buClr>
                <a:schemeClr val="dk1"/>
              </a:buClr>
              <a:buSzPts val="3600"/>
              <a:buNone/>
              <a:defRPr sz="3600">
                <a:solidFill>
                  <a:schemeClr val="dk1"/>
                </a:solidFill>
              </a:defRPr>
            </a:lvl6pPr>
            <a:lvl7pPr lvl="6" rtl="0" algn="ctr">
              <a:spcBef>
                <a:spcPts val="0"/>
              </a:spcBef>
              <a:spcAft>
                <a:spcPts val="0"/>
              </a:spcAft>
              <a:buClr>
                <a:schemeClr val="dk1"/>
              </a:buClr>
              <a:buSzPts val="3600"/>
              <a:buNone/>
              <a:defRPr sz="3600">
                <a:solidFill>
                  <a:schemeClr val="dk1"/>
                </a:solidFill>
              </a:defRPr>
            </a:lvl7pPr>
            <a:lvl8pPr lvl="7" rtl="0" algn="ctr">
              <a:spcBef>
                <a:spcPts val="0"/>
              </a:spcBef>
              <a:spcAft>
                <a:spcPts val="0"/>
              </a:spcAft>
              <a:buClr>
                <a:schemeClr val="dk1"/>
              </a:buClr>
              <a:buSzPts val="3600"/>
              <a:buNone/>
              <a:defRPr sz="3600">
                <a:solidFill>
                  <a:schemeClr val="dk1"/>
                </a:solidFill>
              </a:defRPr>
            </a:lvl8pPr>
            <a:lvl9pPr lvl="8" rtl="0" algn="ctr">
              <a:spcBef>
                <a:spcPts val="0"/>
              </a:spcBef>
              <a:spcAft>
                <a:spcPts val="0"/>
              </a:spcAft>
              <a:buClr>
                <a:schemeClr val="dk1"/>
              </a:buClr>
              <a:buSzPts val="3600"/>
              <a:buNone/>
              <a:defRPr sz="3600">
                <a:solidFill>
                  <a:schemeClr val="dk1"/>
                </a:solidFill>
              </a:defRPr>
            </a:lvl9pPr>
          </a:lstStyle>
          <a:p/>
        </p:txBody>
      </p:sp>
      <p:sp>
        <p:nvSpPr>
          <p:cNvPr id="52" name="Google Shape;52;p9"/>
          <p:cNvSpPr txBox="1"/>
          <p:nvPr>
            <p:ph idx="1" type="subTitle"/>
          </p:nvPr>
        </p:nvSpPr>
        <p:spPr>
          <a:xfrm>
            <a:off x="265500" y="2735371"/>
            <a:ext cx="4045200" cy="1345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3" name="Google Shape;53;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54" name="Google Shape;54;p9"/>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5" name="Shape 55"/>
        <p:cNvGrpSpPr/>
        <p:nvPr/>
      </p:nvGrpSpPr>
      <p:grpSpPr>
        <a:xfrm>
          <a:off x="0" y="0"/>
          <a:ext cx="0" cy="0"/>
          <a:chOff x="0" y="0"/>
          <a:chExt cx="0" cy="0"/>
        </a:xfrm>
      </p:grpSpPr>
      <p:cxnSp>
        <p:nvCxnSpPr>
          <p:cNvPr id="56" name="Google Shape;56;p10"/>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57" name="Google Shape;57;p10"/>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58" name="Google Shape;58;p10"/>
          <p:cNvSpPr txBox="1"/>
          <p:nvPr>
            <p:ph idx="1" type="body"/>
          </p:nvPr>
        </p:nvSpPr>
        <p:spPr>
          <a:xfrm>
            <a:off x="328017" y="4226025"/>
            <a:ext cx="8388600" cy="3936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59" name="Google Shape;59;p10"/>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wiss-2">
    <p:bg>
      <p:bgPr>
        <a:solidFill>
          <a:srgbClr val="000000"/>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2410112" y="1595776"/>
            <a:ext cx="6321600" cy="3002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indent="-317500" lvl="1" marL="9144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indent="-317500" lvl="2" marL="13716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indent="-317500" lvl="3" marL="18288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indent="-317500" lvl="4" marL="22860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indent="-317500" lvl="5" marL="27432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indent="-317500" lvl="6" marL="32004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indent="-317500" lvl="7" marL="36576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indent="-317500" lvl="8" marL="4114800" rtl="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p:txBody>
      </p:sp>
      <p:sp>
        <p:nvSpPr>
          <p:cNvPr id="8" name="Google Shape;8;p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latin typeface="Lato"/>
                <a:ea typeface="Lato"/>
                <a:cs typeface="Lato"/>
                <a:sym typeface="Lato"/>
              </a:defRPr>
            </a:lvl1pPr>
            <a:lvl2pPr lvl="1" rtl="0" algn="r">
              <a:buNone/>
              <a:defRPr sz="1000">
                <a:solidFill>
                  <a:schemeClr val="dk2"/>
                </a:solidFill>
                <a:latin typeface="Lato"/>
                <a:ea typeface="Lato"/>
                <a:cs typeface="Lato"/>
                <a:sym typeface="Lato"/>
              </a:defRPr>
            </a:lvl2pPr>
            <a:lvl3pPr lvl="2" rtl="0" algn="r">
              <a:buNone/>
              <a:defRPr sz="1000">
                <a:solidFill>
                  <a:schemeClr val="dk2"/>
                </a:solidFill>
                <a:latin typeface="Lato"/>
                <a:ea typeface="Lato"/>
                <a:cs typeface="Lato"/>
                <a:sym typeface="Lato"/>
              </a:defRPr>
            </a:lvl3pPr>
            <a:lvl4pPr lvl="3" rtl="0" algn="r">
              <a:buNone/>
              <a:defRPr sz="1000">
                <a:solidFill>
                  <a:schemeClr val="dk2"/>
                </a:solidFill>
                <a:latin typeface="Lato"/>
                <a:ea typeface="Lato"/>
                <a:cs typeface="Lato"/>
                <a:sym typeface="Lato"/>
              </a:defRPr>
            </a:lvl4pPr>
            <a:lvl5pPr lvl="4" rtl="0" algn="r">
              <a:buNone/>
              <a:defRPr sz="1000">
                <a:solidFill>
                  <a:schemeClr val="dk2"/>
                </a:solidFill>
                <a:latin typeface="Lato"/>
                <a:ea typeface="Lato"/>
                <a:cs typeface="Lato"/>
                <a:sym typeface="Lato"/>
              </a:defRPr>
            </a:lvl5pPr>
            <a:lvl6pPr lvl="5" rtl="0" algn="r">
              <a:buNone/>
              <a:defRPr sz="1000">
                <a:solidFill>
                  <a:schemeClr val="dk2"/>
                </a:solidFill>
                <a:latin typeface="Lato"/>
                <a:ea typeface="Lato"/>
                <a:cs typeface="Lato"/>
                <a:sym typeface="Lato"/>
              </a:defRPr>
            </a:lvl6pPr>
            <a:lvl7pPr lvl="6" rtl="0" algn="r">
              <a:buNone/>
              <a:defRPr sz="1000">
                <a:solidFill>
                  <a:schemeClr val="dk2"/>
                </a:solidFill>
                <a:latin typeface="Lato"/>
                <a:ea typeface="Lato"/>
                <a:cs typeface="Lato"/>
                <a:sym typeface="Lato"/>
              </a:defRPr>
            </a:lvl7pPr>
            <a:lvl8pPr lvl="7" rtl="0" algn="r">
              <a:buNone/>
              <a:defRPr sz="1000">
                <a:solidFill>
                  <a:schemeClr val="dk2"/>
                </a:solidFill>
                <a:latin typeface="Lato"/>
                <a:ea typeface="Lato"/>
                <a:cs typeface="Lato"/>
                <a:sym typeface="Lato"/>
              </a:defRPr>
            </a:lvl8pPr>
            <a:lvl9pPr lvl="8" rtl="0" algn="r">
              <a:buNone/>
              <a:defRPr sz="1000">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17.png"/><Relationship Id="rId4" Type="http://schemas.openxmlformats.org/officeDocument/2006/relationships/image" Target="../media/image2.png"/><Relationship Id="rId5"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9.png"/><Relationship Id="rId6"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3"/>
          <p:cNvSpPr txBox="1"/>
          <p:nvPr>
            <p:ph type="ctrTitle"/>
          </p:nvPr>
        </p:nvSpPr>
        <p:spPr>
          <a:xfrm>
            <a:off x="940175" y="555000"/>
            <a:ext cx="6331500" cy="242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rPr>
              <a:t>FanPass Protocol </a:t>
            </a:r>
            <a:endParaRPr>
              <a:solidFill>
                <a:schemeClr val="dk1"/>
              </a:solidFill>
            </a:endParaRPr>
          </a:p>
          <a:p>
            <a:pPr indent="457200" lvl="0" marL="457200" rtl="0" algn="l">
              <a:spcBef>
                <a:spcPts val="0"/>
              </a:spcBef>
              <a:spcAft>
                <a:spcPts val="0"/>
              </a:spcAft>
              <a:buNone/>
            </a:pPr>
            <a:r>
              <a:rPr lang="en" sz="3200">
                <a:solidFill>
                  <a:schemeClr val="dk1"/>
                </a:solidFill>
              </a:rPr>
              <a:t>The Future of Fan </a:t>
            </a:r>
            <a:r>
              <a:rPr lang="en" sz="3200">
                <a:solidFill>
                  <a:schemeClr val="dk1"/>
                </a:solidFill>
              </a:rPr>
              <a:t>Loyalty</a:t>
            </a:r>
            <a:endParaRPr sz="3200">
              <a:solidFill>
                <a:schemeClr val="dk1"/>
              </a:solidFill>
            </a:endParaRPr>
          </a:p>
        </p:txBody>
      </p:sp>
      <p:sp>
        <p:nvSpPr>
          <p:cNvPr id="73" name="Google Shape;73;p13"/>
          <p:cNvSpPr txBox="1"/>
          <p:nvPr>
            <p:ph idx="1" type="subTitle"/>
          </p:nvPr>
        </p:nvSpPr>
        <p:spPr>
          <a:xfrm>
            <a:off x="1335717" y="3519975"/>
            <a:ext cx="6331500" cy="1241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700"/>
              <a:t>Jeffrey Wells, Zach </a:t>
            </a:r>
            <a:r>
              <a:rPr lang="en" sz="1700"/>
              <a:t>Frederick</a:t>
            </a:r>
            <a:r>
              <a:rPr lang="en" sz="1700"/>
              <a:t>, Jack Peel, and AJ Gottschalk</a:t>
            </a:r>
            <a:endParaRPr b="1" sz="1700"/>
          </a:p>
        </p:txBody>
      </p:sp>
      <p:pic>
        <p:nvPicPr>
          <p:cNvPr id="74" name="Google Shape;74;p13"/>
          <p:cNvPicPr preferRelativeResize="0"/>
          <p:nvPr/>
        </p:nvPicPr>
        <p:blipFill>
          <a:blip r:embed="rId3">
            <a:alphaModFix/>
          </a:blip>
          <a:stretch>
            <a:fillRect/>
          </a:stretch>
        </p:blipFill>
        <p:spPr>
          <a:xfrm>
            <a:off x="3183788" y="1958225"/>
            <a:ext cx="2266176" cy="22661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2"/>
          <p:cNvSpPr txBox="1"/>
          <p:nvPr>
            <p:ph type="title"/>
          </p:nvPr>
        </p:nvSpPr>
        <p:spPr>
          <a:xfrm>
            <a:off x="910000" y="185300"/>
            <a:ext cx="64038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lt1"/>
                </a:solidFill>
              </a:rPr>
              <a:t>What are next steps for FanPass?</a:t>
            </a:r>
            <a:endParaRPr sz="1600">
              <a:solidFill>
                <a:schemeClr val="lt1"/>
              </a:solidFill>
            </a:endParaRPr>
          </a:p>
        </p:txBody>
      </p:sp>
      <p:sp>
        <p:nvSpPr>
          <p:cNvPr id="136" name="Google Shape;136;p22"/>
          <p:cNvSpPr/>
          <p:nvPr/>
        </p:nvSpPr>
        <p:spPr>
          <a:xfrm>
            <a:off x="716175" y="947675"/>
            <a:ext cx="7870800" cy="557100"/>
          </a:xfrm>
          <a:prstGeom prst="roundRect">
            <a:avLst>
              <a:gd fmla="val 16667"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latin typeface="Lato"/>
                <a:ea typeface="Lato"/>
                <a:cs typeface="Lato"/>
                <a:sym typeface="Lato"/>
              </a:rPr>
              <a:t>The first step for FanPass is to start </a:t>
            </a:r>
            <a:r>
              <a:rPr lang="en">
                <a:solidFill>
                  <a:schemeClr val="lt1"/>
                </a:solidFill>
                <a:latin typeface="Lato"/>
                <a:ea typeface="Lato"/>
                <a:cs typeface="Lato"/>
                <a:sym typeface="Lato"/>
              </a:rPr>
              <a:t>acquiring</a:t>
            </a:r>
            <a:r>
              <a:rPr lang="en">
                <a:solidFill>
                  <a:schemeClr val="lt1"/>
                </a:solidFill>
                <a:latin typeface="Lato"/>
                <a:ea typeface="Lato"/>
                <a:cs typeface="Lato"/>
                <a:sym typeface="Lato"/>
              </a:rPr>
              <a:t> customers - </a:t>
            </a:r>
            <a:r>
              <a:rPr lang="en">
                <a:solidFill>
                  <a:schemeClr val="lt1"/>
                </a:solidFill>
                <a:latin typeface="Lato"/>
                <a:ea typeface="Lato"/>
                <a:cs typeface="Lato"/>
                <a:sym typeface="Lato"/>
              </a:rPr>
              <a:t>through</a:t>
            </a:r>
            <a:r>
              <a:rPr lang="en">
                <a:solidFill>
                  <a:schemeClr val="lt1"/>
                </a:solidFill>
                <a:latin typeface="Lato"/>
                <a:ea typeface="Lato"/>
                <a:cs typeface="Lato"/>
                <a:sym typeface="Lato"/>
              </a:rPr>
              <a:t> the help of current owners, widespread fan knowledge and venture backing we will need to gain the business of the big leagues. </a:t>
            </a:r>
            <a:endParaRPr>
              <a:solidFill>
                <a:schemeClr val="lt1"/>
              </a:solidFill>
              <a:latin typeface="Lato"/>
              <a:ea typeface="Lato"/>
              <a:cs typeface="Lato"/>
              <a:sym typeface="Lato"/>
            </a:endParaRPr>
          </a:p>
        </p:txBody>
      </p:sp>
      <p:sp>
        <p:nvSpPr>
          <p:cNvPr id="137" name="Google Shape;137;p22"/>
          <p:cNvSpPr/>
          <p:nvPr/>
        </p:nvSpPr>
        <p:spPr>
          <a:xfrm>
            <a:off x="4559375" y="1588125"/>
            <a:ext cx="184500" cy="726900"/>
          </a:xfrm>
          <a:prstGeom prst="down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138" name="Google Shape;138;p22"/>
          <p:cNvSpPr/>
          <p:nvPr/>
        </p:nvSpPr>
        <p:spPr>
          <a:xfrm>
            <a:off x="716225" y="2398375"/>
            <a:ext cx="7870800" cy="557100"/>
          </a:xfrm>
          <a:prstGeom prst="roundRect">
            <a:avLst>
              <a:gd fmla="val 16667"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Lato"/>
                <a:ea typeface="Lato"/>
                <a:cs typeface="Lato"/>
                <a:sym typeface="Lato"/>
              </a:rPr>
              <a:t>Whilst gaining our customers we will also need to focus heavily on our protocol and our coding as it is essential that are $FAN coin be able to hold value for fans to truly be rewarded. </a:t>
            </a:r>
            <a:endParaRPr>
              <a:solidFill>
                <a:schemeClr val="lt1"/>
              </a:solidFill>
              <a:latin typeface="Lato"/>
              <a:ea typeface="Lato"/>
              <a:cs typeface="Lato"/>
              <a:sym typeface="Lato"/>
            </a:endParaRPr>
          </a:p>
        </p:txBody>
      </p:sp>
      <p:sp>
        <p:nvSpPr>
          <p:cNvPr id="139" name="Google Shape;139;p22"/>
          <p:cNvSpPr/>
          <p:nvPr/>
        </p:nvSpPr>
        <p:spPr>
          <a:xfrm>
            <a:off x="4559375" y="3186875"/>
            <a:ext cx="184500" cy="726900"/>
          </a:xfrm>
          <a:prstGeom prst="down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140" name="Google Shape;140;p22"/>
          <p:cNvSpPr/>
          <p:nvPr/>
        </p:nvSpPr>
        <p:spPr>
          <a:xfrm>
            <a:off x="716225" y="4072825"/>
            <a:ext cx="7870800" cy="528000"/>
          </a:xfrm>
          <a:prstGeom prst="roundRect">
            <a:avLst>
              <a:gd fmla="val 16667"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Lato"/>
                <a:ea typeface="Lato"/>
                <a:cs typeface="Lato"/>
                <a:sym typeface="Lato"/>
              </a:rPr>
              <a:t>Last step of our initial three step plan is to work on creating geotagged NFTs and </a:t>
            </a:r>
            <a:r>
              <a:rPr lang="en">
                <a:solidFill>
                  <a:schemeClr val="lt1"/>
                </a:solidFill>
                <a:latin typeface="Lato"/>
                <a:ea typeface="Lato"/>
                <a:cs typeface="Lato"/>
                <a:sym typeface="Lato"/>
              </a:rPr>
              <a:t>premade</a:t>
            </a:r>
            <a:r>
              <a:rPr lang="en">
                <a:solidFill>
                  <a:schemeClr val="lt1"/>
                </a:solidFill>
                <a:latin typeface="Lato"/>
                <a:ea typeface="Lato"/>
                <a:cs typeface="Lato"/>
                <a:sym typeface="Lato"/>
              </a:rPr>
              <a:t> templates. This will make it easier for teams to </a:t>
            </a:r>
            <a:r>
              <a:rPr lang="en">
                <a:solidFill>
                  <a:schemeClr val="lt1"/>
                </a:solidFill>
                <a:latin typeface="Lato"/>
                <a:ea typeface="Lato"/>
                <a:cs typeface="Lato"/>
                <a:sym typeface="Lato"/>
              </a:rPr>
              <a:t>implement</a:t>
            </a:r>
            <a:r>
              <a:rPr lang="en">
                <a:solidFill>
                  <a:schemeClr val="lt1"/>
                </a:solidFill>
                <a:latin typeface="Lato"/>
                <a:ea typeface="Lato"/>
                <a:cs typeface="Lato"/>
                <a:sym typeface="Lato"/>
              </a:rPr>
              <a:t> and create a strong marketing pitch. </a:t>
            </a:r>
            <a:endParaRPr>
              <a:solidFill>
                <a:schemeClr val="lt1"/>
              </a:solidFill>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3"/>
          <p:cNvSpPr txBox="1"/>
          <p:nvPr>
            <p:ph type="title"/>
          </p:nvPr>
        </p:nvSpPr>
        <p:spPr>
          <a:xfrm>
            <a:off x="288350" y="217975"/>
            <a:ext cx="3936900" cy="1208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2500">
                <a:solidFill>
                  <a:schemeClr val="lt1"/>
                </a:solidFill>
              </a:rPr>
              <a:t>Revenue Build and Long-Term Sustainability</a:t>
            </a:r>
            <a:endParaRPr sz="2500">
              <a:solidFill>
                <a:schemeClr val="lt1"/>
              </a:solidFill>
            </a:endParaRPr>
          </a:p>
        </p:txBody>
      </p:sp>
      <p:sp>
        <p:nvSpPr>
          <p:cNvPr id="146" name="Google Shape;146;p23"/>
          <p:cNvSpPr txBox="1"/>
          <p:nvPr>
            <p:ph idx="2" type="body"/>
          </p:nvPr>
        </p:nvSpPr>
        <p:spPr>
          <a:xfrm>
            <a:off x="4939500" y="724200"/>
            <a:ext cx="3936900" cy="41952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lang="en" sz="1300"/>
              <a:t>The main way that Fan Pass will bring in revenue is </a:t>
            </a:r>
            <a:r>
              <a:rPr lang="en" sz="1300"/>
              <a:t>through</a:t>
            </a:r>
            <a:r>
              <a:rPr lang="en" sz="1300"/>
              <a:t> league partnerships. </a:t>
            </a:r>
            <a:endParaRPr sz="1300"/>
          </a:p>
          <a:p>
            <a:pPr indent="-311150" lvl="1" marL="914400" rtl="0" algn="l">
              <a:spcBef>
                <a:spcPts val="0"/>
              </a:spcBef>
              <a:spcAft>
                <a:spcPts val="0"/>
              </a:spcAft>
              <a:buSzPts val="1300"/>
              <a:buChar char="○"/>
            </a:pPr>
            <a:r>
              <a:rPr lang="en" sz="1300"/>
              <a:t>Each NFL team brings in around ~$581M and this is primarily because of fan spending. If we can provide a system that engages even more fans it should be </a:t>
            </a:r>
            <a:r>
              <a:rPr lang="en" sz="1300"/>
              <a:t>extremely</a:t>
            </a:r>
            <a:r>
              <a:rPr lang="en" sz="1300"/>
              <a:t> </a:t>
            </a:r>
            <a:r>
              <a:rPr lang="en" sz="1300"/>
              <a:t>attractive</a:t>
            </a:r>
            <a:r>
              <a:rPr lang="en" sz="1300"/>
              <a:t> to them.</a:t>
            </a:r>
            <a:endParaRPr sz="1300"/>
          </a:p>
          <a:p>
            <a:pPr indent="-311150" lvl="0" marL="457200" rtl="0" algn="l">
              <a:spcBef>
                <a:spcPts val="0"/>
              </a:spcBef>
              <a:spcAft>
                <a:spcPts val="0"/>
              </a:spcAft>
              <a:buSzPts val="1300"/>
              <a:buChar char="●"/>
            </a:pPr>
            <a:r>
              <a:rPr lang="en" sz="1300"/>
              <a:t>These will be obtained in step one of our process by pitching our idea to companies that have helped similar ideas starting out. </a:t>
            </a:r>
            <a:r>
              <a:rPr lang="en" sz="1300"/>
              <a:t>Primarily</a:t>
            </a:r>
            <a:r>
              <a:rPr lang="en" sz="1300"/>
              <a:t> VCs that have helped with rewards type apps or protocols previously.</a:t>
            </a:r>
            <a:endParaRPr sz="1300"/>
          </a:p>
          <a:p>
            <a:pPr indent="-311150" lvl="0" marL="457200" rtl="0" algn="l">
              <a:spcBef>
                <a:spcPts val="0"/>
              </a:spcBef>
              <a:spcAft>
                <a:spcPts val="0"/>
              </a:spcAft>
              <a:buSzPts val="1300"/>
              <a:buChar char="●"/>
            </a:pPr>
            <a:r>
              <a:rPr lang="en" sz="1300"/>
              <a:t>By obtaining league partnerships for a fee we can earn premiums to keep Fan Pass running. They will gain fan engagement and it will help us in running our protocol.  </a:t>
            </a:r>
            <a:endParaRPr sz="1300"/>
          </a:p>
          <a:p>
            <a:pPr indent="0" lvl="0" marL="0" rtl="0" algn="l">
              <a:spcBef>
                <a:spcPts val="1600"/>
              </a:spcBef>
              <a:spcAft>
                <a:spcPts val="1600"/>
              </a:spcAft>
              <a:buNone/>
            </a:pPr>
            <a:r>
              <a:t/>
            </a:r>
            <a:endParaRPr sz="1300"/>
          </a:p>
        </p:txBody>
      </p:sp>
      <p:pic>
        <p:nvPicPr>
          <p:cNvPr id="147" name="Google Shape;147;p23"/>
          <p:cNvPicPr preferRelativeResize="0"/>
          <p:nvPr/>
        </p:nvPicPr>
        <p:blipFill>
          <a:blip r:embed="rId3">
            <a:alphaModFix/>
          </a:blip>
          <a:stretch>
            <a:fillRect/>
          </a:stretch>
        </p:blipFill>
        <p:spPr>
          <a:xfrm>
            <a:off x="288350" y="1672600"/>
            <a:ext cx="3936900" cy="256883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4"/>
          <p:cNvSpPr txBox="1"/>
          <p:nvPr>
            <p:ph type="title"/>
          </p:nvPr>
        </p:nvSpPr>
        <p:spPr>
          <a:xfrm>
            <a:off x="198475" y="195325"/>
            <a:ext cx="3730800" cy="1208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2500">
                <a:solidFill>
                  <a:schemeClr val="lt1"/>
                </a:solidFill>
              </a:rPr>
              <a:t>Revenue Build and Long-Term Sustainability</a:t>
            </a:r>
            <a:endParaRPr sz="2500">
              <a:solidFill>
                <a:schemeClr val="lt1"/>
              </a:solidFill>
            </a:endParaRPr>
          </a:p>
        </p:txBody>
      </p:sp>
      <p:sp>
        <p:nvSpPr>
          <p:cNvPr id="153" name="Google Shape;153;p24"/>
          <p:cNvSpPr txBox="1"/>
          <p:nvPr>
            <p:ph idx="2" type="body"/>
          </p:nvPr>
        </p:nvSpPr>
        <p:spPr>
          <a:xfrm>
            <a:off x="4939500" y="724200"/>
            <a:ext cx="3936900" cy="41952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sz="1400"/>
              <a:t>In addition to this by holding our own $FAN tokens we can monetize the value that we see in our platform. </a:t>
            </a:r>
            <a:endParaRPr sz="1400"/>
          </a:p>
          <a:p>
            <a:pPr indent="-298450" lvl="0" marL="457200" rtl="0" algn="l">
              <a:spcBef>
                <a:spcPts val="0"/>
              </a:spcBef>
              <a:spcAft>
                <a:spcPts val="0"/>
              </a:spcAft>
              <a:buSzPts val="1100"/>
              <a:buChar char="●"/>
            </a:pPr>
            <a:r>
              <a:rPr lang="en" sz="1400"/>
              <a:t>Our tokens will become more valuable as they continue to be bought by leagues and fans in order to redeem rewards. While the token will be tethered we will still be able to earn interest on assets held as most stablecoins do. </a:t>
            </a:r>
            <a:endParaRPr sz="1400"/>
          </a:p>
          <a:p>
            <a:pPr indent="-298450" lvl="0" marL="457200" rtl="0" algn="l">
              <a:spcBef>
                <a:spcPts val="0"/>
              </a:spcBef>
              <a:spcAft>
                <a:spcPts val="0"/>
              </a:spcAft>
              <a:buSzPts val="1100"/>
              <a:buChar char="●"/>
            </a:pPr>
            <a:r>
              <a:rPr lang="en" sz="1400"/>
              <a:t>Stabilization is necessary for proper pricing of rewards, and leagues will have to pay fee for the number of tokens they would like. </a:t>
            </a:r>
            <a:endParaRPr/>
          </a:p>
          <a:p>
            <a:pPr indent="0" lvl="0" marL="0" rtl="0" algn="l">
              <a:spcBef>
                <a:spcPts val="1600"/>
              </a:spcBef>
              <a:spcAft>
                <a:spcPts val="1600"/>
              </a:spcAft>
              <a:buNone/>
            </a:pPr>
            <a:r>
              <a:t/>
            </a:r>
            <a:endParaRPr sz="1000"/>
          </a:p>
        </p:txBody>
      </p:sp>
      <p:pic>
        <p:nvPicPr>
          <p:cNvPr id="154" name="Google Shape;154;p24"/>
          <p:cNvPicPr preferRelativeResize="0"/>
          <p:nvPr/>
        </p:nvPicPr>
        <p:blipFill>
          <a:blip r:embed="rId3">
            <a:alphaModFix/>
          </a:blip>
          <a:stretch>
            <a:fillRect/>
          </a:stretch>
        </p:blipFill>
        <p:spPr>
          <a:xfrm>
            <a:off x="152400" y="1880676"/>
            <a:ext cx="4057700" cy="228447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5"/>
          <p:cNvSpPr txBox="1"/>
          <p:nvPr>
            <p:ph type="title"/>
          </p:nvPr>
        </p:nvSpPr>
        <p:spPr>
          <a:xfrm>
            <a:off x="2180700" y="394675"/>
            <a:ext cx="4782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700">
                <a:solidFill>
                  <a:schemeClr val="dk1"/>
                </a:solidFill>
              </a:rPr>
              <a:t>Regulations &amp;  Risks</a:t>
            </a:r>
            <a:endParaRPr sz="3700">
              <a:solidFill>
                <a:schemeClr val="dk1"/>
              </a:solidFill>
            </a:endParaRPr>
          </a:p>
        </p:txBody>
      </p:sp>
      <p:sp>
        <p:nvSpPr>
          <p:cNvPr id="160" name="Google Shape;160;p25"/>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61" name="Google Shape;161;p25" title="Screenshot 2025-04-27 203441.png"/>
          <p:cNvPicPr preferRelativeResize="0"/>
          <p:nvPr/>
        </p:nvPicPr>
        <p:blipFill>
          <a:blip r:embed="rId3">
            <a:alphaModFix/>
          </a:blip>
          <a:stretch>
            <a:fillRect/>
          </a:stretch>
        </p:blipFill>
        <p:spPr>
          <a:xfrm>
            <a:off x="1308063" y="1030074"/>
            <a:ext cx="6527875" cy="38121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6"/>
          <p:cNvSpPr txBox="1"/>
          <p:nvPr>
            <p:ph type="title"/>
          </p:nvPr>
        </p:nvSpPr>
        <p:spPr>
          <a:xfrm>
            <a:off x="265500" y="131525"/>
            <a:ext cx="4045200" cy="1318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Coding</a:t>
            </a:r>
            <a:endParaRPr/>
          </a:p>
        </p:txBody>
      </p:sp>
      <p:sp>
        <p:nvSpPr>
          <p:cNvPr id="167" name="Google Shape;167;p26"/>
          <p:cNvSpPr txBox="1"/>
          <p:nvPr>
            <p:ph idx="1" type="subTitle"/>
          </p:nvPr>
        </p:nvSpPr>
        <p:spPr>
          <a:xfrm>
            <a:off x="265500" y="2735371"/>
            <a:ext cx="4045200" cy="134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168" name="Google Shape;168;p26"/>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t/>
            </a:r>
            <a:endParaRPr/>
          </a:p>
        </p:txBody>
      </p:sp>
      <p:pic>
        <p:nvPicPr>
          <p:cNvPr id="169" name="Google Shape;169;p26" title="Screenshot 2025-04-27 201626.png"/>
          <p:cNvPicPr preferRelativeResize="0"/>
          <p:nvPr/>
        </p:nvPicPr>
        <p:blipFill>
          <a:blip r:embed="rId3">
            <a:alphaModFix/>
          </a:blip>
          <a:stretch>
            <a:fillRect/>
          </a:stretch>
        </p:blipFill>
        <p:spPr>
          <a:xfrm>
            <a:off x="4572000" y="0"/>
            <a:ext cx="4572000" cy="1638600"/>
          </a:xfrm>
          <a:prstGeom prst="rect">
            <a:avLst/>
          </a:prstGeom>
          <a:noFill/>
          <a:ln>
            <a:noFill/>
          </a:ln>
        </p:spPr>
      </p:pic>
      <p:pic>
        <p:nvPicPr>
          <p:cNvPr id="170" name="Google Shape;170;p26" title="Screenshot 2025-04-27 201650.png"/>
          <p:cNvPicPr preferRelativeResize="0"/>
          <p:nvPr/>
        </p:nvPicPr>
        <p:blipFill>
          <a:blip r:embed="rId4">
            <a:alphaModFix/>
          </a:blip>
          <a:stretch>
            <a:fillRect/>
          </a:stretch>
        </p:blipFill>
        <p:spPr>
          <a:xfrm>
            <a:off x="4571992" y="1599675"/>
            <a:ext cx="4571999" cy="1738250"/>
          </a:xfrm>
          <a:prstGeom prst="rect">
            <a:avLst/>
          </a:prstGeom>
          <a:noFill/>
          <a:ln>
            <a:noFill/>
          </a:ln>
        </p:spPr>
      </p:pic>
      <p:pic>
        <p:nvPicPr>
          <p:cNvPr id="171" name="Google Shape;171;p26" title="Screenshot 2025-04-27 201713.png"/>
          <p:cNvPicPr preferRelativeResize="0"/>
          <p:nvPr/>
        </p:nvPicPr>
        <p:blipFill>
          <a:blip r:embed="rId5">
            <a:alphaModFix/>
          </a:blip>
          <a:stretch>
            <a:fillRect/>
          </a:stretch>
        </p:blipFill>
        <p:spPr>
          <a:xfrm>
            <a:off x="4572000" y="3337925"/>
            <a:ext cx="4571999" cy="1905699"/>
          </a:xfrm>
          <a:prstGeom prst="rect">
            <a:avLst/>
          </a:prstGeom>
          <a:noFill/>
          <a:ln>
            <a:noFill/>
          </a:ln>
        </p:spPr>
      </p:pic>
      <p:sp>
        <p:nvSpPr>
          <p:cNvPr id="172" name="Google Shape;172;p26"/>
          <p:cNvSpPr txBox="1"/>
          <p:nvPr/>
        </p:nvSpPr>
        <p:spPr>
          <a:xfrm>
            <a:off x="311150" y="1565425"/>
            <a:ext cx="3999600" cy="29754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1"/>
              </a:buClr>
              <a:buSzPts val="1800"/>
              <a:buFont typeface="Lato"/>
              <a:buChar char="●"/>
            </a:pPr>
            <a:r>
              <a:rPr lang="en" sz="1800">
                <a:solidFill>
                  <a:schemeClr val="lt1"/>
                </a:solidFill>
                <a:latin typeface="Lato"/>
                <a:ea typeface="Lato"/>
                <a:cs typeface="Lato"/>
                <a:sym typeface="Lato"/>
              </a:rPr>
              <a:t>FanPassNFT Contract</a:t>
            </a:r>
            <a:endParaRPr sz="1800">
              <a:solidFill>
                <a:schemeClr val="lt1"/>
              </a:solidFill>
              <a:latin typeface="Lato"/>
              <a:ea typeface="Lato"/>
              <a:cs typeface="Lato"/>
              <a:sym typeface="Lato"/>
            </a:endParaRPr>
          </a:p>
          <a:p>
            <a:pPr indent="-342900" lvl="0" marL="457200" rtl="0" algn="l">
              <a:spcBef>
                <a:spcPts val="0"/>
              </a:spcBef>
              <a:spcAft>
                <a:spcPts val="0"/>
              </a:spcAft>
              <a:buClr>
                <a:schemeClr val="lt1"/>
              </a:buClr>
              <a:buSzPts val="1800"/>
              <a:buFont typeface="Lato"/>
              <a:buChar char="●"/>
            </a:pPr>
            <a:r>
              <a:rPr lang="en" sz="1800">
                <a:solidFill>
                  <a:schemeClr val="lt1"/>
                </a:solidFill>
                <a:latin typeface="Lato"/>
                <a:ea typeface="Lato"/>
                <a:cs typeface="Lato"/>
                <a:sym typeface="Lato"/>
              </a:rPr>
              <a:t>Minting Attednance NFT’s</a:t>
            </a:r>
            <a:endParaRPr sz="1800">
              <a:solidFill>
                <a:schemeClr val="lt1"/>
              </a:solidFill>
              <a:latin typeface="Lato"/>
              <a:ea typeface="Lato"/>
              <a:cs typeface="Lato"/>
              <a:sym typeface="Lato"/>
            </a:endParaRPr>
          </a:p>
          <a:p>
            <a:pPr indent="-342900" lvl="0" marL="457200" rtl="0" algn="l">
              <a:spcBef>
                <a:spcPts val="0"/>
              </a:spcBef>
              <a:spcAft>
                <a:spcPts val="0"/>
              </a:spcAft>
              <a:buClr>
                <a:schemeClr val="lt1"/>
              </a:buClr>
              <a:buSzPts val="1800"/>
              <a:buFont typeface="Lato"/>
              <a:buChar char="●"/>
            </a:pPr>
            <a:r>
              <a:rPr lang="en" sz="1800">
                <a:solidFill>
                  <a:schemeClr val="lt1"/>
                </a:solidFill>
                <a:latin typeface="Lato"/>
                <a:ea typeface="Lato"/>
                <a:cs typeface="Lato"/>
                <a:sym typeface="Lato"/>
              </a:rPr>
              <a:t>Attendance Record</a:t>
            </a:r>
            <a:endParaRPr sz="1800">
              <a:solidFill>
                <a:schemeClr val="lt1"/>
              </a:solidFill>
              <a:latin typeface="Lato"/>
              <a:ea typeface="Lato"/>
              <a:cs typeface="Lato"/>
              <a:sym typeface="Lato"/>
            </a:endParaRPr>
          </a:p>
          <a:p>
            <a:pPr indent="-342900" lvl="0" marL="457200" rtl="0" algn="l">
              <a:spcBef>
                <a:spcPts val="0"/>
              </a:spcBef>
              <a:spcAft>
                <a:spcPts val="0"/>
              </a:spcAft>
              <a:buClr>
                <a:schemeClr val="lt1"/>
              </a:buClr>
              <a:buSzPts val="1800"/>
              <a:buFont typeface="Lato"/>
              <a:buChar char="●"/>
            </a:pPr>
            <a:r>
              <a:rPr lang="en" sz="1800">
                <a:solidFill>
                  <a:schemeClr val="lt1"/>
                </a:solidFill>
                <a:latin typeface="Lato"/>
                <a:ea typeface="Lato"/>
                <a:cs typeface="Lato"/>
                <a:sym typeface="Lato"/>
              </a:rPr>
              <a:t>Security</a:t>
            </a:r>
            <a:endParaRPr sz="1800">
              <a:solidFill>
                <a:schemeClr val="lt1"/>
              </a:solidFill>
              <a:latin typeface="Lato"/>
              <a:ea typeface="Lato"/>
              <a:cs typeface="Lato"/>
              <a:sym typeface="Lato"/>
            </a:endParaRPr>
          </a:p>
          <a:p>
            <a:pPr indent="-342900" lvl="0" marL="457200" rtl="0" algn="l">
              <a:spcBef>
                <a:spcPts val="0"/>
              </a:spcBef>
              <a:spcAft>
                <a:spcPts val="0"/>
              </a:spcAft>
              <a:buClr>
                <a:schemeClr val="lt1"/>
              </a:buClr>
              <a:buSzPts val="1800"/>
              <a:buFont typeface="Lato"/>
              <a:buChar char="●"/>
            </a:pPr>
            <a:r>
              <a:rPr lang="en" sz="1800">
                <a:solidFill>
                  <a:schemeClr val="lt1"/>
                </a:solidFill>
                <a:latin typeface="Lato"/>
                <a:ea typeface="Lato"/>
                <a:cs typeface="Lato"/>
                <a:sym typeface="Lato"/>
              </a:rPr>
              <a:t>Extendability </a:t>
            </a:r>
            <a:endParaRPr sz="1800">
              <a:solidFill>
                <a:schemeClr val="lt1"/>
              </a:solidFill>
              <a:latin typeface="Lato"/>
              <a:ea typeface="Lato"/>
              <a:cs typeface="Lato"/>
              <a:sym typeface="La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7"/>
          <p:cNvSpPr txBox="1"/>
          <p:nvPr>
            <p:ph type="title"/>
          </p:nvPr>
        </p:nvSpPr>
        <p:spPr>
          <a:xfrm>
            <a:off x="265500" y="1397350"/>
            <a:ext cx="4045200" cy="1318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Key Resources </a:t>
            </a:r>
            <a:endParaRPr/>
          </a:p>
          <a:p>
            <a:pPr indent="0" lvl="0" marL="0" rtl="0" algn="ctr">
              <a:spcBef>
                <a:spcPts val="0"/>
              </a:spcBef>
              <a:spcAft>
                <a:spcPts val="0"/>
              </a:spcAft>
              <a:buNone/>
            </a:pPr>
            <a:r>
              <a:rPr lang="en"/>
              <a:t>&amp;</a:t>
            </a:r>
            <a:endParaRPr/>
          </a:p>
          <a:p>
            <a:pPr indent="0" lvl="0" marL="0" rtl="0" algn="ctr">
              <a:spcBef>
                <a:spcPts val="0"/>
              </a:spcBef>
              <a:spcAft>
                <a:spcPts val="0"/>
              </a:spcAft>
              <a:buNone/>
            </a:pPr>
            <a:r>
              <a:rPr lang="en"/>
              <a:t>Partners</a:t>
            </a:r>
            <a:endParaRPr/>
          </a:p>
        </p:txBody>
      </p:sp>
      <p:sp>
        <p:nvSpPr>
          <p:cNvPr id="178" name="Google Shape;178;p27"/>
          <p:cNvSpPr txBox="1"/>
          <p:nvPr>
            <p:ph idx="1" type="subTitle"/>
          </p:nvPr>
        </p:nvSpPr>
        <p:spPr>
          <a:xfrm>
            <a:off x="265500" y="2735371"/>
            <a:ext cx="4045200" cy="134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179" name="Google Shape;179;p27"/>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u="sng"/>
              <a:t>Resources</a:t>
            </a:r>
            <a:endParaRPr b="1" u="sng"/>
          </a:p>
          <a:p>
            <a:pPr indent="-342900" lvl="0" marL="457200" rtl="0" algn="l">
              <a:spcBef>
                <a:spcPts val="1600"/>
              </a:spcBef>
              <a:spcAft>
                <a:spcPts val="0"/>
              </a:spcAft>
              <a:buSzPts val="1800"/>
              <a:buChar char="●"/>
            </a:pPr>
            <a:r>
              <a:rPr lang="en"/>
              <a:t>Code</a:t>
            </a:r>
            <a:endParaRPr/>
          </a:p>
          <a:p>
            <a:pPr indent="0" lvl="0" marL="0" rtl="0" algn="l">
              <a:spcBef>
                <a:spcPts val="1600"/>
              </a:spcBef>
              <a:spcAft>
                <a:spcPts val="0"/>
              </a:spcAft>
              <a:buNone/>
            </a:pPr>
            <a:r>
              <a:t/>
            </a:r>
            <a:endParaRPr/>
          </a:p>
          <a:p>
            <a:pPr indent="0" lvl="0" marL="0" rtl="0" algn="l">
              <a:spcBef>
                <a:spcPts val="1600"/>
              </a:spcBef>
              <a:spcAft>
                <a:spcPts val="0"/>
              </a:spcAft>
              <a:buNone/>
            </a:pPr>
            <a:r>
              <a:rPr b="1" lang="en" u="sng"/>
              <a:t>Partners</a:t>
            </a:r>
            <a:endParaRPr b="1" u="sng"/>
          </a:p>
          <a:p>
            <a:pPr indent="-342900" lvl="0" marL="457200" rtl="0" algn="l">
              <a:spcBef>
                <a:spcPts val="1600"/>
              </a:spcBef>
              <a:spcAft>
                <a:spcPts val="0"/>
              </a:spcAft>
              <a:buSzPts val="1800"/>
              <a:buChar char="●"/>
            </a:pPr>
            <a:r>
              <a:rPr lang="en"/>
              <a:t>Sport Fans</a:t>
            </a:r>
            <a:endParaRPr/>
          </a:p>
          <a:p>
            <a:pPr indent="-342900" lvl="0" marL="457200" rtl="0" algn="l">
              <a:spcBef>
                <a:spcPts val="0"/>
              </a:spcBef>
              <a:spcAft>
                <a:spcPts val="0"/>
              </a:spcAft>
              <a:buSzPts val="1800"/>
              <a:buChar char="●"/>
            </a:pPr>
            <a:r>
              <a:rPr lang="en"/>
              <a:t>Sport Organizations</a:t>
            </a:r>
            <a:endParaRPr/>
          </a:p>
          <a:p>
            <a:pPr indent="-342900" lvl="0" marL="457200" rtl="0" algn="l">
              <a:spcBef>
                <a:spcPts val="0"/>
              </a:spcBef>
              <a:spcAft>
                <a:spcPts val="0"/>
              </a:spcAft>
              <a:buSzPts val="1800"/>
              <a:buChar char="●"/>
            </a:pPr>
            <a:r>
              <a:rPr lang="en"/>
              <a:t>Venues and Ticketing Platforms</a:t>
            </a:r>
            <a:endParaRPr/>
          </a:p>
        </p:txBody>
      </p:sp>
      <p:pic>
        <p:nvPicPr>
          <p:cNvPr id="180" name="Google Shape;180;p27"/>
          <p:cNvPicPr preferRelativeResize="0"/>
          <p:nvPr/>
        </p:nvPicPr>
        <p:blipFill>
          <a:blip r:embed="rId3">
            <a:alphaModFix/>
          </a:blip>
          <a:stretch>
            <a:fillRect/>
          </a:stretch>
        </p:blipFill>
        <p:spPr>
          <a:xfrm>
            <a:off x="604425" y="2715550"/>
            <a:ext cx="3367352" cy="22426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8"/>
          <p:cNvSpPr txBox="1"/>
          <p:nvPr>
            <p:ph type="title"/>
          </p:nvPr>
        </p:nvSpPr>
        <p:spPr>
          <a:xfrm>
            <a:off x="265500" y="1397350"/>
            <a:ext cx="4045200" cy="1318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chemeClr val="lt1"/>
                </a:solidFill>
              </a:rPr>
              <a:t>Funding Roadmap</a:t>
            </a:r>
            <a:endParaRPr>
              <a:solidFill>
                <a:schemeClr val="lt1"/>
              </a:solidFill>
            </a:endParaRPr>
          </a:p>
        </p:txBody>
      </p:sp>
      <p:sp>
        <p:nvSpPr>
          <p:cNvPr id="186" name="Google Shape;186;p28"/>
          <p:cNvSpPr txBox="1"/>
          <p:nvPr>
            <p:ph idx="1" type="subTitle"/>
          </p:nvPr>
        </p:nvSpPr>
        <p:spPr>
          <a:xfrm>
            <a:off x="265500" y="2735371"/>
            <a:ext cx="4045200" cy="134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187" name="Google Shape;187;p28"/>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b="1" u="sng"/>
          </a:p>
          <a:p>
            <a:pPr indent="0" lvl="0" marL="0" rtl="0" algn="l">
              <a:spcBef>
                <a:spcPts val="1600"/>
              </a:spcBef>
              <a:spcAft>
                <a:spcPts val="1600"/>
              </a:spcAft>
              <a:buNone/>
            </a:pPr>
            <a:r>
              <a:t/>
            </a:r>
            <a:endParaRPr/>
          </a:p>
        </p:txBody>
      </p:sp>
      <p:pic>
        <p:nvPicPr>
          <p:cNvPr id="188" name="Google Shape;188;p28" title="ChatGPT Image Apr 27, 2025, 11_38_54 PM.png"/>
          <p:cNvPicPr preferRelativeResize="0"/>
          <p:nvPr/>
        </p:nvPicPr>
        <p:blipFill>
          <a:blip r:embed="rId3">
            <a:alphaModFix/>
          </a:blip>
          <a:stretch>
            <a:fillRect/>
          </a:stretch>
        </p:blipFill>
        <p:spPr>
          <a:xfrm>
            <a:off x="4464175" y="0"/>
            <a:ext cx="5251325" cy="51435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29"/>
          <p:cNvSpPr txBox="1"/>
          <p:nvPr>
            <p:ph type="title"/>
          </p:nvPr>
        </p:nvSpPr>
        <p:spPr>
          <a:xfrm>
            <a:off x="303300" y="411575"/>
            <a:ext cx="8520600" cy="63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pic>
        <p:nvPicPr>
          <p:cNvPr id="194" name="Google Shape;194;p29" title="ChatGPT Image Apr 27, 2025, 11_48_29 PM.png"/>
          <p:cNvPicPr preferRelativeResize="0"/>
          <p:nvPr/>
        </p:nvPicPr>
        <p:blipFill>
          <a:blip r:embed="rId3">
            <a:alphaModFix/>
          </a:blip>
          <a:stretch>
            <a:fillRect/>
          </a:stretch>
        </p:blipFill>
        <p:spPr>
          <a:xfrm>
            <a:off x="1991850" y="0"/>
            <a:ext cx="5143501" cy="51435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8" name="Shape 198"/>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pic>
        <p:nvPicPr>
          <p:cNvPr id="79" name="Google Shape;79;p14"/>
          <p:cNvPicPr preferRelativeResize="0"/>
          <p:nvPr/>
        </p:nvPicPr>
        <p:blipFill>
          <a:blip r:embed="rId3">
            <a:alphaModFix/>
          </a:blip>
          <a:stretch>
            <a:fillRect/>
          </a:stretch>
        </p:blipFill>
        <p:spPr>
          <a:xfrm>
            <a:off x="2444700" y="162737"/>
            <a:ext cx="4254600" cy="4818038"/>
          </a:xfrm>
          <a:prstGeom prst="rect">
            <a:avLst/>
          </a:prstGeom>
          <a:noFill/>
          <a:ln>
            <a:noFill/>
          </a:ln>
        </p:spPr>
      </p:pic>
      <p:sp>
        <p:nvSpPr>
          <p:cNvPr id="80" name="Google Shape;80;p14"/>
          <p:cNvSpPr txBox="1"/>
          <p:nvPr/>
        </p:nvSpPr>
        <p:spPr>
          <a:xfrm>
            <a:off x="2855550" y="387301"/>
            <a:ext cx="3432900" cy="10626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3000">
                <a:solidFill>
                  <a:schemeClr val="lt2"/>
                </a:solidFill>
                <a:latin typeface="Raleway"/>
                <a:ea typeface="Raleway"/>
                <a:cs typeface="Raleway"/>
                <a:sym typeface="Raleway"/>
              </a:rPr>
              <a:t>Introducing: FanPass Protocol</a:t>
            </a:r>
            <a:endParaRPr b="1" sz="3000">
              <a:solidFill>
                <a:schemeClr val="lt2"/>
              </a:solidFill>
              <a:latin typeface="Raleway"/>
              <a:ea typeface="Raleway"/>
              <a:cs typeface="Raleway"/>
              <a:sym typeface="Raleway"/>
            </a:endParaRPr>
          </a:p>
        </p:txBody>
      </p:sp>
      <p:sp>
        <p:nvSpPr>
          <p:cNvPr id="81" name="Google Shape;81;p14"/>
          <p:cNvSpPr txBox="1"/>
          <p:nvPr>
            <p:ph idx="4294967295" type="body"/>
          </p:nvPr>
        </p:nvSpPr>
        <p:spPr>
          <a:xfrm>
            <a:off x="2855550" y="1252955"/>
            <a:ext cx="3432900" cy="3327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2"/>
              </a:solidFill>
              <a:latin typeface="Raleway"/>
              <a:ea typeface="Raleway"/>
              <a:cs typeface="Raleway"/>
              <a:sym typeface="Raleway"/>
            </a:endParaRPr>
          </a:p>
          <a:p>
            <a:pPr indent="-317500" lvl="0" marL="457200" rtl="0" algn="l">
              <a:spcBef>
                <a:spcPts val="1600"/>
              </a:spcBef>
              <a:spcAft>
                <a:spcPts val="0"/>
              </a:spcAft>
              <a:buClr>
                <a:schemeClr val="dk1"/>
              </a:buClr>
              <a:buSzPts val="1400"/>
              <a:buFont typeface="Raleway"/>
              <a:buChar char="➔"/>
            </a:pPr>
            <a:r>
              <a:rPr b="1" lang="en" sz="1400">
                <a:solidFill>
                  <a:schemeClr val="dk1"/>
                </a:solidFill>
                <a:latin typeface="Raleway"/>
                <a:ea typeface="Raleway"/>
                <a:cs typeface="Raleway"/>
                <a:sym typeface="Raleway"/>
              </a:rPr>
              <a:t>Decentralized</a:t>
            </a:r>
            <a:r>
              <a:rPr b="1" lang="en" sz="1400">
                <a:solidFill>
                  <a:schemeClr val="dk1"/>
                </a:solidFill>
                <a:latin typeface="Raleway"/>
                <a:ea typeface="Raleway"/>
                <a:cs typeface="Raleway"/>
                <a:sym typeface="Raleway"/>
              </a:rPr>
              <a:t> Blockchain </a:t>
            </a:r>
            <a:endParaRPr sz="1200">
              <a:latin typeface="Raleway"/>
              <a:ea typeface="Raleway"/>
              <a:cs typeface="Raleway"/>
              <a:sym typeface="Raleway"/>
            </a:endParaRPr>
          </a:p>
          <a:p>
            <a:pPr indent="-317500" lvl="0" marL="457200" rtl="0" algn="l">
              <a:spcBef>
                <a:spcPts val="1000"/>
              </a:spcBef>
              <a:spcAft>
                <a:spcPts val="0"/>
              </a:spcAft>
              <a:buClr>
                <a:schemeClr val="dk1"/>
              </a:buClr>
              <a:buSzPts val="1400"/>
              <a:buFont typeface="Raleway"/>
              <a:buChar char="➔"/>
            </a:pPr>
            <a:r>
              <a:rPr b="1" lang="en" sz="1400">
                <a:solidFill>
                  <a:schemeClr val="dk1"/>
                </a:solidFill>
                <a:latin typeface="Raleway"/>
                <a:ea typeface="Raleway"/>
                <a:cs typeface="Raleway"/>
                <a:sym typeface="Raleway"/>
              </a:rPr>
              <a:t>Tracks and rewards authentic fan engagement</a:t>
            </a:r>
            <a:endParaRPr sz="1200">
              <a:latin typeface="Raleway"/>
              <a:ea typeface="Raleway"/>
              <a:cs typeface="Raleway"/>
              <a:sym typeface="Raleway"/>
            </a:endParaRPr>
          </a:p>
          <a:p>
            <a:pPr indent="-317500" lvl="0" marL="457200" rtl="0" algn="l">
              <a:spcBef>
                <a:spcPts val="1000"/>
              </a:spcBef>
              <a:spcAft>
                <a:spcPts val="0"/>
              </a:spcAft>
              <a:buClr>
                <a:schemeClr val="dk1"/>
              </a:buClr>
              <a:buSzPts val="1400"/>
              <a:buFont typeface="Raleway"/>
              <a:buChar char="➔"/>
            </a:pPr>
            <a:r>
              <a:rPr b="1" lang="en" sz="1400">
                <a:solidFill>
                  <a:schemeClr val="dk1"/>
                </a:solidFill>
                <a:latin typeface="Raleway"/>
                <a:ea typeface="Raleway"/>
                <a:cs typeface="Raleway"/>
                <a:sym typeface="Raleway"/>
              </a:rPr>
              <a:t>Fan Identity is portable </a:t>
            </a:r>
            <a:r>
              <a:rPr b="1" lang="en" sz="1400">
                <a:solidFill>
                  <a:schemeClr val="dk1"/>
                </a:solidFill>
                <a:latin typeface="Raleway"/>
                <a:ea typeface="Raleway"/>
                <a:cs typeface="Raleway"/>
                <a:sym typeface="Raleway"/>
              </a:rPr>
              <a:t>and</a:t>
            </a:r>
            <a:r>
              <a:rPr b="1" lang="en" sz="1400">
                <a:solidFill>
                  <a:schemeClr val="dk1"/>
                </a:solidFill>
                <a:latin typeface="Raleway"/>
                <a:ea typeface="Raleway"/>
                <a:cs typeface="Raleway"/>
                <a:sym typeface="Raleway"/>
              </a:rPr>
              <a:t> </a:t>
            </a:r>
            <a:r>
              <a:rPr b="1" lang="en" sz="1400">
                <a:solidFill>
                  <a:schemeClr val="dk1"/>
                </a:solidFill>
                <a:latin typeface="Raleway"/>
                <a:ea typeface="Raleway"/>
                <a:cs typeface="Raleway"/>
                <a:sym typeface="Raleway"/>
              </a:rPr>
              <a:t>verifiable</a:t>
            </a:r>
            <a:endParaRPr b="1" sz="1400">
              <a:solidFill>
                <a:schemeClr val="dk1"/>
              </a:solidFill>
              <a:latin typeface="Raleway"/>
              <a:ea typeface="Raleway"/>
              <a:cs typeface="Raleway"/>
              <a:sym typeface="Raleway"/>
            </a:endParaRPr>
          </a:p>
          <a:p>
            <a:pPr indent="-317500" lvl="0" marL="457200" rtl="0" algn="l">
              <a:spcBef>
                <a:spcPts val="1000"/>
              </a:spcBef>
              <a:spcAft>
                <a:spcPts val="1000"/>
              </a:spcAft>
              <a:buClr>
                <a:schemeClr val="dk1"/>
              </a:buClr>
              <a:buSzPts val="1400"/>
              <a:buFont typeface="Raleway"/>
              <a:buChar char="➔"/>
            </a:pPr>
            <a:r>
              <a:rPr b="1" lang="en" sz="1400">
                <a:solidFill>
                  <a:schemeClr val="dk1"/>
                </a:solidFill>
                <a:latin typeface="Raleway"/>
                <a:ea typeface="Raleway"/>
                <a:cs typeface="Raleway"/>
                <a:sym typeface="Raleway"/>
              </a:rPr>
              <a:t>Uses Proof-Of-Attendance NFTs, geolocation, and engagement tokens</a:t>
            </a:r>
            <a:endParaRPr sz="1400">
              <a:latin typeface="Raleway"/>
              <a:ea typeface="Raleway"/>
              <a:cs typeface="Raleway"/>
              <a:sym typeface="Raleway"/>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5"/>
          <p:cNvSpPr txBox="1"/>
          <p:nvPr>
            <p:ph idx="4294967295" type="title"/>
          </p:nvPr>
        </p:nvSpPr>
        <p:spPr>
          <a:xfrm>
            <a:off x="134250" y="349200"/>
            <a:ext cx="3888300" cy="4749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chemeClr val="lt1"/>
                </a:solidFill>
              </a:rPr>
              <a:t>The Problem</a:t>
            </a:r>
            <a:endParaRPr sz="3600">
              <a:solidFill>
                <a:schemeClr val="lt1"/>
              </a:solidFill>
            </a:endParaRPr>
          </a:p>
          <a:p>
            <a:pPr indent="-330200" lvl="0" marL="457200" rtl="0" algn="l">
              <a:lnSpc>
                <a:spcPct val="200000"/>
              </a:lnSpc>
              <a:spcBef>
                <a:spcPts val="1600"/>
              </a:spcBef>
              <a:spcAft>
                <a:spcPts val="0"/>
              </a:spcAft>
              <a:buClr>
                <a:schemeClr val="lt1"/>
              </a:buClr>
              <a:buSzPts val="1600"/>
              <a:buChar char="●"/>
            </a:pPr>
            <a:r>
              <a:rPr lang="en" sz="1600">
                <a:solidFill>
                  <a:schemeClr val="lt1"/>
                </a:solidFill>
              </a:rPr>
              <a:t>Centralized programs</a:t>
            </a:r>
            <a:endParaRPr sz="1600">
              <a:solidFill>
                <a:schemeClr val="lt1"/>
              </a:solidFill>
            </a:endParaRPr>
          </a:p>
          <a:p>
            <a:pPr indent="-330200" lvl="0" marL="457200" rtl="0" algn="l">
              <a:lnSpc>
                <a:spcPct val="200000"/>
              </a:lnSpc>
              <a:spcBef>
                <a:spcPts val="0"/>
              </a:spcBef>
              <a:spcAft>
                <a:spcPts val="0"/>
              </a:spcAft>
              <a:buClr>
                <a:schemeClr val="lt1"/>
              </a:buClr>
              <a:buSzPts val="1600"/>
              <a:buChar char="●"/>
            </a:pPr>
            <a:r>
              <a:rPr lang="en" sz="1600">
                <a:solidFill>
                  <a:schemeClr val="lt1"/>
                </a:solidFill>
              </a:rPr>
              <a:t>Rewards limited</a:t>
            </a:r>
            <a:endParaRPr sz="1600">
              <a:solidFill>
                <a:schemeClr val="lt1"/>
              </a:solidFill>
            </a:endParaRPr>
          </a:p>
          <a:p>
            <a:pPr indent="-330200" lvl="0" marL="457200" rtl="0" algn="l">
              <a:lnSpc>
                <a:spcPct val="200000"/>
              </a:lnSpc>
              <a:spcBef>
                <a:spcPts val="0"/>
              </a:spcBef>
              <a:spcAft>
                <a:spcPts val="0"/>
              </a:spcAft>
              <a:buClr>
                <a:schemeClr val="lt1"/>
              </a:buClr>
              <a:buSzPts val="1600"/>
              <a:buChar char="●"/>
            </a:pPr>
            <a:r>
              <a:rPr lang="en" sz="1600">
                <a:solidFill>
                  <a:schemeClr val="lt1"/>
                </a:solidFill>
              </a:rPr>
              <a:t>Lack of recognition</a:t>
            </a:r>
            <a:endParaRPr sz="1600">
              <a:solidFill>
                <a:schemeClr val="lt1"/>
              </a:solidFill>
            </a:endParaRPr>
          </a:p>
          <a:p>
            <a:pPr indent="-330200" lvl="0" marL="457200" rtl="0" algn="l">
              <a:lnSpc>
                <a:spcPct val="200000"/>
              </a:lnSpc>
              <a:spcBef>
                <a:spcPts val="0"/>
              </a:spcBef>
              <a:spcAft>
                <a:spcPts val="0"/>
              </a:spcAft>
              <a:buClr>
                <a:schemeClr val="lt1"/>
              </a:buClr>
              <a:buSzPts val="1600"/>
              <a:buChar char="●"/>
            </a:pPr>
            <a:r>
              <a:rPr lang="en" sz="1600">
                <a:solidFill>
                  <a:schemeClr val="lt1"/>
                </a:solidFill>
              </a:rPr>
              <a:t>No cross sport </a:t>
            </a:r>
            <a:endParaRPr sz="1600">
              <a:solidFill>
                <a:schemeClr val="lt1"/>
              </a:solidFill>
            </a:endParaRPr>
          </a:p>
          <a:p>
            <a:pPr indent="-330200" lvl="0" marL="457200" rtl="0" algn="l">
              <a:lnSpc>
                <a:spcPct val="200000"/>
              </a:lnSpc>
              <a:spcBef>
                <a:spcPts val="0"/>
              </a:spcBef>
              <a:spcAft>
                <a:spcPts val="0"/>
              </a:spcAft>
              <a:buClr>
                <a:schemeClr val="lt1"/>
              </a:buClr>
              <a:buSzPts val="1600"/>
              <a:buChar char="●"/>
            </a:pPr>
            <a:r>
              <a:rPr lang="en" sz="1600">
                <a:solidFill>
                  <a:schemeClr val="lt1"/>
                </a:solidFill>
              </a:rPr>
              <a:t>Transparency  and ownership missing</a:t>
            </a:r>
            <a:endParaRPr sz="1600">
              <a:solidFill>
                <a:schemeClr val="lt1"/>
              </a:solidFill>
            </a:endParaRPr>
          </a:p>
          <a:p>
            <a:pPr indent="0" lvl="0" marL="0" rtl="0" algn="l">
              <a:spcBef>
                <a:spcPts val="1600"/>
              </a:spcBef>
              <a:spcAft>
                <a:spcPts val="0"/>
              </a:spcAft>
              <a:buNone/>
            </a:pPr>
            <a:r>
              <a:t/>
            </a:r>
            <a:endParaRPr sz="1600">
              <a:solidFill>
                <a:schemeClr val="dk1"/>
              </a:solidFill>
            </a:endParaRPr>
          </a:p>
          <a:p>
            <a:pPr indent="0" lvl="0" marL="457200" rtl="0" algn="l">
              <a:spcBef>
                <a:spcPts val="1600"/>
              </a:spcBef>
              <a:spcAft>
                <a:spcPts val="1600"/>
              </a:spcAft>
              <a:buNone/>
            </a:pPr>
            <a:r>
              <a:t/>
            </a:r>
            <a:endParaRPr sz="1600">
              <a:solidFill>
                <a:schemeClr val="lt1"/>
              </a:solidFill>
            </a:endParaRPr>
          </a:p>
        </p:txBody>
      </p:sp>
      <p:pic>
        <p:nvPicPr>
          <p:cNvPr id="87" name="Google Shape;87;p15"/>
          <p:cNvPicPr preferRelativeResize="0"/>
          <p:nvPr/>
        </p:nvPicPr>
        <p:blipFill>
          <a:blip r:embed="rId3">
            <a:alphaModFix/>
          </a:blip>
          <a:stretch>
            <a:fillRect/>
          </a:stretch>
        </p:blipFill>
        <p:spPr>
          <a:xfrm>
            <a:off x="4022550" y="0"/>
            <a:ext cx="5143501" cy="51435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6"/>
          <p:cNvSpPr txBox="1"/>
          <p:nvPr>
            <p:ph type="title"/>
          </p:nvPr>
        </p:nvSpPr>
        <p:spPr>
          <a:xfrm>
            <a:off x="101750" y="86800"/>
            <a:ext cx="4309200" cy="1027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300">
                <a:solidFill>
                  <a:schemeClr val="lt1"/>
                </a:solidFill>
              </a:rPr>
              <a:t>Use Cases for FanPass Protocol</a:t>
            </a:r>
            <a:endParaRPr sz="1600">
              <a:solidFill>
                <a:schemeClr val="lt1"/>
              </a:solidFill>
            </a:endParaRPr>
          </a:p>
        </p:txBody>
      </p:sp>
      <p:sp>
        <p:nvSpPr>
          <p:cNvPr id="93" name="Google Shape;93;p16"/>
          <p:cNvSpPr txBox="1"/>
          <p:nvPr>
            <p:ph idx="2" type="body"/>
          </p:nvPr>
        </p:nvSpPr>
        <p:spPr>
          <a:xfrm>
            <a:off x="4708025" y="282000"/>
            <a:ext cx="3871800" cy="4137300"/>
          </a:xfrm>
          <a:prstGeom prst="rect">
            <a:avLst/>
          </a:prstGeom>
        </p:spPr>
        <p:txBody>
          <a:bodyPr anchorCtr="0" anchor="t" bIns="91425" lIns="91425" spcFirstLastPara="1" rIns="91425" wrap="square" tIns="91425">
            <a:noAutofit/>
          </a:bodyPr>
          <a:lstStyle/>
          <a:p>
            <a:pPr indent="-323850" lvl="0" marL="457200" rtl="0" algn="l">
              <a:lnSpc>
                <a:spcPct val="100000"/>
              </a:lnSpc>
              <a:spcBef>
                <a:spcPts val="0"/>
              </a:spcBef>
              <a:spcAft>
                <a:spcPts val="0"/>
              </a:spcAft>
              <a:buSzPts val="1500"/>
              <a:buChar char="●"/>
            </a:pPr>
            <a:r>
              <a:rPr lang="en" sz="1500"/>
              <a:t>FanPass protocol is going to be able to be used by every team in each of the US’ top five sports leagues. </a:t>
            </a:r>
            <a:endParaRPr sz="1500"/>
          </a:p>
          <a:p>
            <a:pPr indent="-323850" lvl="0" marL="457200" rtl="0" algn="l">
              <a:lnSpc>
                <a:spcPct val="100000"/>
              </a:lnSpc>
              <a:spcBef>
                <a:spcPts val="0"/>
              </a:spcBef>
              <a:spcAft>
                <a:spcPts val="0"/>
              </a:spcAft>
              <a:buSzPts val="1500"/>
              <a:buChar char="●"/>
            </a:pPr>
            <a:r>
              <a:rPr lang="en" sz="1500"/>
              <a:t>People will be able to collect NFTs at games that they go to and prove that they are participating in the game and using FanPass. </a:t>
            </a:r>
            <a:endParaRPr sz="1500"/>
          </a:p>
          <a:p>
            <a:pPr indent="-323850" lvl="0" marL="457200" rtl="0" algn="l">
              <a:lnSpc>
                <a:spcPct val="100000"/>
              </a:lnSpc>
              <a:spcBef>
                <a:spcPts val="0"/>
              </a:spcBef>
              <a:spcAft>
                <a:spcPts val="0"/>
              </a:spcAft>
              <a:buSzPts val="1500"/>
              <a:buChar char="●"/>
            </a:pPr>
            <a:r>
              <a:rPr lang="en" sz="1500"/>
              <a:t>These can be sold for $FAN coins and exchanged for rewards. </a:t>
            </a:r>
            <a:r>
              <a:rPr lang="en" sz="1500"/>
              <a:t>Creating</a:t>
            </a:r>
            <a:r>
              <a:rPr lang="en" sz="1500"/>
              <a:t>  value system for $FAN and rewarding fans for participating in the game and rooting on their team. </a:t>
            </a:r>
            <a:endParaRPr sz="1500"/>
          </a:p>
          <a:p>
            <a:pPr indent="-323850" lvl="0" marL="457200" rtl="0" algn="l">
              <a:lnSpc>
                <a:spcPct val="100000"/>
              </a:lnSpc>
              <a:spcBef>
                <a:spcPts val="0"/>
              </a:spcBef>
              <a:spcAft>
                <a:spcPts val="0"/>
              </a:spcAft>
              <a:buSzPts val="1500"/>
              <a:buChar char="●"/>
            </a:pPr>
            <a:r>
              <a:rPr lang="en" sz="1500"/>
              <a:t>This can </a:t>
            </a:r>
            <a:r>
              <a:rPr lang="en" sz="1500"/>
              <a:t>reward fans for going to all teams sporting events and maximize fan participation and not only fan spending. </a:t>
            </a:r>
            <a:endParaRPr sz="1500"/>
          </a:p>
        </p:txBody>
      </p:sp>
      <p:pic>
        <p:nvPicPr>
          <p:cNvPr id="94" name="Google Shape;94;p16"/>
          <p:cNvPicPr preferRelativeResize="0"/>
          <p:nvPr/>
        </p:nvPicPr>
        <p:blipFill>
          <a:blip r:embed="rId3">
            <a:alphaModFix/>
          </a:blip>
          <a:stretch>
            <a:fillRect/>
          </a:stretch>
        </p:blipFill>
        <p:spPr>
          <a:xfrm>
            <a:off x="101775" y="1114375"/>
            <a:ext cx="4309309" cy="33049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7"/>
          <p:cNvSpPr txBox="1"/>
          <p:nvPr>
            <p:ph type="title"/>
          </p:nvPr>
        </p:nvSpPr>
        <p:spPr>
          <a:xfrm>
            <a:off x="396400" y="316350"/>
            <a:ext cx="6321600" cy="635400"/>
          </a:xfrm>
          <a:prstGeom prst="rect">
            <a:avLst/>
          </a:prstGeom>
          <a:solidFill>
            <a:schemeClr val="dk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Who’s Our Target Market?</a:t>
            </a:r>
            <a:endParaRPr>
              <a:solidFill>
                <a:schemeClr val="lt1"/>
              </a:solidFill>
            </a:endParaRPr>
          </a:p>
        </p:txBody>
      </p:sp>
      <p:sp>
        <p:nvSpPr>
          <p:cNvPr id="100" name="Google Shape;100;p17"/>
          <p:cNvSpPr txBox="1"/>
          <p:nvPr>
            <p:ph idx="1" type="body"/>
          </p:nvPr>
        </p:nvSpPr>
        <p:spPr>
          <a:xfrm>
            <a:off x="396400" y="1328050"/>
            <a:ext cx="6321600" cy="2990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solidFill>
                  <a:schemeClr val="lt1"/>
                </a:solidFill>
              </a:rPr>
              <a:t>The first target market is the five big leagues in the US, the MLB, MLS, NBA, NFL, and NHL. These leagues currently have independent rewards system and sometimes with them each team has an </a:t>
            </a:r>
            <a:r>
              <a:rPr lang="en">
                <a:solidFill>
                  <a:schemeClr val="lt1"/>
                </a:solidFill>
              </a:rPr>
              <a:t>individual</a:t>
            </a:r>
            <a:r>
              <a:rPr lang="en">
                <a:solidFill>
                  <a:schemeClr val="lt1"/>
                </a:solidFill>
              </a:rPr>
              <a:t> rewards system. By using FanPass Protocol these leagues can combine their rewards systems into one place and grow support for their teams. </a:t>
            </a:r>
            <a:endParaRPr>
              <a:solidFill>
                <a:schemeClr val="l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8"/>
          <p:cNvSpPr txBox="1"/>
          <p:nvPr>
            <p:ph type="title"/>
          </p:nvPr>
        </p:nvSpPr>
        <p:spPr>
          <a:xfrm>
            <a:off x="396400" y="316350"/>
            <a:ext cx="6321600" cy="635400"/>
          </a:xfrm>
          <a:prstGeom prst="rect">
            <a:avLst/>
          </a:prstGeom>
          <a:solidFill>
            <a:schemeClr val="dk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highlight>
                  <a:schemeClr val="dk2"/>
                </a:highlight>
              </a:rPr>
              <a:t>Who’s Our Target Market?</a:t>
            </a:r>
            <a:endParaRPr>
              <a:solidFill>
                <a:schemeClr val="lt1"/>
              </a:solidFill>
              <a:highlight>
                <a:schemeClr val="dk2"/>
              </a:highlight>
            </a:endParaRPr>
          </a:p>
        </p:txBody>
      </p:sp>
      <p:sp>
        <p:nvSpPr>
          <p:cNvPr id="106" name="Google Shape;106;p18"/>
          <p:cNvSpPr txBox="1"/>
          <p:nvPr>
            <p:ph idx="1" type="body"/>
          </p:nvPr>
        </p:nvSpPr>
        <p:spPr>
          <a:xfrm>
            <a:off x="396412" y="1328051"/>
            <a:ext cx="6321600" cy="3002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solidFill>
                  <a:schemeClr val="lt1"/>
                </a:solidFill>
              </a:rPr>
              <a:t>The second target market for us is the sports fan. Sports fans today are passionate about their teams and the entertainment fact of sporting events. However, they’re not rewarded in a meaningful way for their participation, especially those who participate in a sporting event that doesn’t include their favorite team. However, FanPass Protocol will allow them to be rewarded for their participation, fandom, and </a:t>
            </a:r>
            <a:r>
              <a:rPr lang="en">
                <a:solidFill>
                  <a:schemeClr val="lt1"/>
                </a:solidFill>
              </a:rPr>
              <a:t>love</a:t>
            </a:r>
            <a:r>
              <a:rPr lang="en">
                <a:solidFill>
                  <a:schemeClr val="lt1"/>
                </a:solidFill>
              </a:rPr>
              <a:t> of sports. </a:t>
            </a:r>
            <a:endParaRPr>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19"/>
          <p:cNvSpPr txBox="1"/>
          <p:nvPr>
            <p:ph type="title"/>
          </p:nvPr>
        </p:nvSpPr>
        <p:spPr>
          <a:xfrm>
            <a:off x="280625" y="185300"/>
            <a:ext cx="84510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300">
                <a:solidFill>
                  <a:schemeClr val="lt1"/>
                </a:solidFill>
              </a:rPr>
              <a:t>Current Competitive Landscape</a:t>
            </a:r>
            <a:endParaRPr sz="1600">
              <a:solidFill>
                <a:schemeClr val="lt1"/>
              </a:solidFill>
            </a:endParaRPr>
          </a:p>
        </p:txBody>
      </p:sp>
      <p:sp>
        <p:nvSpPr>
          <p:cNvPr id="112" name="Google Shape;112;p19"/>
          <p:cNvSpPr txBox="1"/>
          <p:nvPr>
            <p:ph idx="1" type="body"/>
          </p:nvPr>
        </p:nvSpPr>
        <p:spPr>
          <a:xfrm>
            <a:off x="405750" y="820700"/>
            <a:ext cx="8332500" cy="777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600"/>
              </a:spcAft>
              <a:buNone/>
            </a:pPr>
            <a:r>
              <a:rPr lang="en" sz="1500">
                <a:solidFill>
                  <a:schemeClr val="lt1"/>
                </a:solidFill>
              </a:rPr>
              <a:t>The current </a:t>
            </a:r>
            <a:r>
              <a:rPr lang="en" sz="1500">
                <a:solidFill>
                  <a:schemeClr val="lt1"/>
                </a:solidFill>
              </a:rPr>
              <a:t>competitive</a:t>
            </a:r>
            <a:r>
              <a:rPr lang="en" sz="1500">
                <a:solidFill>
                  <a:schemeClr val="lt1"/>
                </a:solidFill>
              </a:rPr>
              <a:t> landscape is filled with the likes of current </a:t>
            </a:r>
            <a:r>
              <a:rPr lang="en" sz="1500">
                <a:solidFill>
                  <a:schemeClr val="lt1"/>
                </a:solidFill>
              </a:rPr>
              <a:t>sporting</a:t>
            </a:r>
            <a:r>
              <a:rPr lang="en" sz="1500">
                <a:solidFill>
                  <a:schemeClr val="lt1"/>
                </a:solidFill>
              </a:rPr>
              <a:t> teams platforms  &amp; the leagues </a:t>
            </a:r>
            <a:r>
              <a:rPr lang="en" sz="1500">
                <a:solidFill>
                  <a:schemeClr val="lt1"/>
                </a:solidFill>
              </a:rPr>
              <a:t>platforms</a:t>
            </a:r>
            <a:r>
              <a:rPr lang="en" sz="1500">
                <a:solidFill>
                  <a:schemeClr val="lt1"/>
                </a:solidFill>
              </a:rPr>
              <a:t>. The primary purpose of these apps are for purchasing of team gear, tickets, and  for following team news.  </a:t>
            </a:r>
            <a:endParaRPr sz="1500">
              <a:solidFill>
                <a:schemeClr val="lt1"/>
              </a:solidFill>
            </a:endParaRPr>
          </a:p>
        </p:txBody>
      </p:sp>
      <p:pic>
        <p:nvPicPr>
          <p:cNvPr id="113" name="Google Shape;113;p19" title="Screenshot 2025-04-27 at 18.04.05.png"/>
          <p:cNvPicPr preferRelativeResize="0"/>
          <p:nvPr/>
        </p:nvPicPr>
        <p:blipFill>
          <a:blip r:embed="rId3">
            <a:alphaModFix/>
          </a:blip>
          <a:stretch>
            <a:fillRect/>
          </a:stretch>
        </p:blipFill>
        <p:spPr>
          <a:xfrm>
            <a:off x="190525" y="1672250"/>
            <a:ext cx="2075725" cy="1939725"/>
          </a:xfrm>
          <a:prstGeom prst="rect">
            <a:avLst/>
          </a:prstGeom>
          <a:noFill/>
          <a:ln>
            <a:noFill/>
          </a:ln>
        </p:spPr>
      </p:pic>
      <p:pic>
        <p:nvPicPr>
          <p:cNvPr id="114" name="Google Shape;114;p19" title="Screenshot 2025-04-27 at 18.04.45.png"/>
          <p:cNvPicPr preferRelativeResize="0"/>
          <p:nvPr/>
        </p:nvPicPr>
        <p:blipFill>
          <a:blip r:embed="rId4">
            <a:alphaModFix/>
          </a:blip>
          <a:stretch>
            <a:fillRect/>
          </a:stretch>
        </p:blipFill>
        <p:spPr>
          <a:xfrm>
            <a:off x="2496275" y="2959875"/>
            <a:ext cx="2075725" cy="1939725"/>
          </a:xfrm>
          <a:prstGeom prst="rect">
            <a:avLst/>
          </a:prstGeom>
          <a:noFill/>
          <a:ln>
            <a:noFill/>
          </a:ln>
        </p:spPr>
      </p:pic>
      <p:pic>
        <p:nvPicPr>
          <p:cNvPr id="115" name="Google Shape;115;p19" title="Screenshot 2025-04-27 at 18.05.35.png"/>
          <p:cNvPicPr preferRelativeResize="0"/>
          <p:nvPr/>
        </p:nvPicPr>
        <p:blipFill>
          <a:blip r:embed="rId5">
            <a:alphaModFix/>
          </a:blip>
          <a:stretch>
            <a:fillRect/>
          </a:stretch>
        </p:blipFill>
        <p:spPr>
          <a:xfrm>
            <a:off x="4802013" y="1672238"/>
            <a:ext cx="2039550" cy="1939725"/>
          </a:xfrm>
          <a:prstGeom prst="rect">
            <a:avLst/>
          </a:prstGeom>
          <a:noFill/>
          <a:ln>
            <a:noFill/>
          </a:ln>
        </p:spPr>
      </p:pic>
      <p:pic>
        <p:nvPicPr>
          <p:cNvPr id="116" name="Google Shape;116;p19" title="Screenshot 2025-04-27 at 18.05.55.png"/>
          <p:cNvPicPr preferRelativeResize="0"/>
          <p:nvPr/>
        </p:nvPicPr>
        <p:blipFill>
          <a:blip r:embed="rId6">
            <a:alphaModFix/>
          </a:blip>
          <a:stretch>
            <a:fillRect/>
          </a:stretch>
        </p:blipFill>
        <p:spPr>
          <a:xfrm>
            <a:off x="7071576" y="2959875"/>
            <a:ext cx="1875062" cy="19397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0"/>
          <p:cNvSpPr txBox="1"/>
          <p:nvPr>
            <p:ph type="title"/>
          </p:nvPr>
        </p:nvSpPr>
        <p:spPr>
          <a:xfrm>
            <a:off x="101750" y="86800"/>
            <a:ext cx="4309200" cy="1027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300">
                <a:solidFill>
                  <a:schemeClr val="lt1"/>
                </a:solidFill>
              </a:rPr>
              <a:t>What makes us different?</a:t>
            </a:r>
            <a:endParaRPr sz="1600">
              <a:solidFill>
                <a:schemeClr val="lt1"/>
              </a:solidFill>
            </a:endParaRPr>
          </a:p>
        </p:txBody>
      </p:sp>
      <p:sp>
        <p:nvSpPr>
          <p:cNvPr id="122" name="Google Shape;122;p20"/>
          <p:cNvSpPr txBox="1"/>
          <p:nvPr>
            <p:ph idx="2" type="body"/>
          </p:nvPr>
        </p:nvSpPr>
        <p:spPr>
          <a:xfrm>
            <a:off x="4708025" y="282000"/>
            <a:ext cx="3871800" cy="4137300"/>
          </a:xfrm>
          <a:prstGeom prst="rect">
            <a:avLst/>
          </a:prstGeom>
        </p:spPr>
        <p:txBody>
          <a:bodyPr anchorCtr="0" anchor="t" bIns="91425" lIns="91425" spcFirstLastPara="1" rIns="91425" wrap="square" tIns="91425">
            <a:noAutofit/>
          </a:bodyPr>
          <a:lstStyle/>
          <a:p>
            <a:pPr indent="-273050" lvl="0" marL="457200" rtl="0" algn="l">
              <a:lnSpc>
                <a:spcPct val="100000"/>
              </a:lnSpc>
              <a:spcBef>
                <a:spcPts val="0"/>
              </a:spcBef>
              <a:spcAft>
                <a:spcPts val="0"/>
              </a:spcAft>
              <a:buSzPts val="700"/>
              <a:buChar char="●"/>
            </a:pPr>
            <a:r>
              <a:rPr lang="en" sz="1200"/>
              <a:t>Fan Pass</a:t>
            </a:r>
            <a:r>
              <a:rPr lang="en" sz="1200"/>
              <a:t> allows you to gain rewards through all of your favorite teams and doesn’t require that you have multiple accounts for multiple teams. </a:t>
            </a:r>
            <a:endParaRPr sz="1200"/>
          </a:p>
          <a:p>
            <a:pPr indent="-273050" lvl="0" marL="457200" rtl="0" algn="l">
              <a:lnSpc>
                <a:spcPct val="100000"/>
              </a:lnSpc>
              <a:spcBef>
                <a:spcPts val="0"/>
              </a:spcBef>
              <a:spcAft>
                <a:spcPts val="0"/>
              </a:spcAft>
              <a:buSzPts val="700"/>
              <a:buChar char="●"/>
            </a:pPr>
            <a:r>
              <a:rPr lang="en" sz="1200"/>
              <a:t>Every game you go to will allow you to use the Fan Pass Protocol.</a:t>
            </a:r>
            <a:endParaRPr sz="1200"/>
          </a:p>
          <a:p>
            <a:pPr indent="-273050" lvl="0" marL="457200" rtl="0" algn="l">
              <a:lnSpc>
                <a:spcPct val="100000"/>
              </a:lnSpc>
              <a:spcBef>
                <a:spcPts val="0"/>
              </a:spcBef>
              <a:spcAft>
                <a:spcPts val="0"/>
              </a:spcAft>
              <a:buSzPts val="700"/>
              <a:buChar char="●"/>
            </a:pPr>
            <a:r>
              <a:rPr lang="en" sz="1200"/>
              <a:t>In addition to this unlike typical reward programs which will only allow you to use rewards at their shop, this allows you to diversify rewards. </a:t>
            </a:r>
            <a:endParaRPr sz="1200"/>
          </a:p>
          <a:p>
            <a:pPr indent="0" lvl="0" marL="0" rtl="0" algn="l">
              <a:lnSpc>
                <a:spcPct val="100000"/>
              </a:lnSpc>
              <a:spcBef>
                <a:spcPts val="1600"/>
              </a:spcBef>
              <a:spcAft>
                <a:spcPts val="0"/>
              </a:spcAft>
              <a:buNone/>
            </a:pPr>
            <a:r>
              <a:rPr lang="en" sz="1200"/>
              <a:t>Examples</a:t>
            </a:r>
            <a:endParaRPr sz="1200"/>
          </a:p>
          <a:p>
            <a:pPr indent="-273050" lvl="0" marL="457200" rtl="0" algn="l">
              <a:lnSpc>
                <a:spcPct val="100000"/>
              </a:lnSpc>
              <a:spcBef>
                <a:spcPts val="1600"/>
              </a:spcBef>
              <a:spcAft>
                <a:spcPts val="0"/>
              </a:spcAft>
              <a:buSzPts val="700"/>
              <a:buChar char="●"/>
            </a:pPr>
            <a:r>
              <a:rPr lang="en" sz="1200"/>
              <a:t>Earning rewards at a Blue’s game could help you save up $FAN tokens for a Cardinals Jersey reward. </a:t>
            </a:r>
            <a:endParaRPr sz="1200"/>
          </a:p>
          <a:p>
            <a:pPr indent="-273050" lvl="0" marL="457200" rtl="0" algn="l">
              <a:lnSpc>
                <a:spcPct val="100000"/>
              </a:lnSpc>
              <a:spcBef>
                <a:spcPts val="0"/>
              </a:spcBef>
              <a:spcAft>
                <a:spcPts val="0"/>
              </a:spcAft>
              <a:buSzPts val="700"/>
              <a:buChar char="●"/>
            </a:pPr>
            <a:r>
              <a:rPr lang="en" sz="1200"/>
              <a:t>If a Blue’s Jersey is a reward option for 20 $FAN </a:t>
            </a:r>
            <a:r>
              <a:rPr lang="en" sz="1200"/>
              <a:t>tokens for example and that jersey is normally $100 then its about $5 per $FAN token, people can transact their $FAN tokens for other cryptocurrencies allowing you to be paid essentially for your participation. </a:t>
            </a:r>
            <a:endParaRPr sz="1200"/>
          </a:p>
        </p:txBody>
      </p:sp>
      <p:pic>
        <p:nvPicPr>
          <p:cNvPr id="123" name="Google Shape;123;p20"/>
          <p:cNvPicPr preferRelativeResize="0"/>
          <p:nvPr/>
        </p:nvPicPr>
        <p:blipFill>
          <a:blip r:embed="rId3">
            <a:alphaModFix/>
          </a:blip>
          <a:stretch>
            <a:fillRect/>
          </a:stretch>
        </p:blipFill>
        <p:spPr>
          <a:xfrm>
            <a:off x="477145" y="1157700"/>
            <a:ext cx="3558426" cy="35584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1"/>
          <p:cNvSpPr txBox="1"/>
          <p:nvPr>
            <p:ph type="title"/>
          </p:nvPr>
        </p:nvSpPr>
        <p:spPr>
          <a:xfrm>
            <a:off x="140625" y="347700"/>
            <a:ext cx="3730800" cy="4071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300">
                <a:solidFill>
                  <a:schemeClr val="lt1"/>
                </a:solidFill>
              </a:rPr>
              <a:t>Key </a:t>
            </a:r>
            <a:r>
              <a:rPr lang="en" sz="3300">
                <a:solidFill>
                  <a:schemeClr val="lt1"/>
                </a:solidFill>
              </a:rPr>
              <a:t>Components</a:t>
            </a:r>
            <a:endParaRPr sz="3300">
              <a:solidFill>
                <a:schemeClr val="lt1"/>
              </a:solidFill>
            </a:endParaRPr>
          </a:p>
          <a:p>
            <a:pPr indent="0" lvl="0" marL="0" rtl="0" algn="l">
              <a:spcBef>
                <a:spcPts val="0"/>
              </a:spcBef>
              <a:spcAft>
                <a:spcPts val="0"/>
              </a:spcAft>
              <a:buNone/>
            </a:pPr>
            <a:r>
              <a:t/>
            </a:r>
            <a:endParaRPr sz="2000">
              <a:solidFill>
                <a:schemeClr val="lt1"/>
              </a:solidFill>
            </a:endParaRPr>
          </a:p>
          <a:p>
            <a:pPr indent="-330200" lvl="0" marL="457200" rtl="0" algn="l">
              <a:spcBef>
                <a:spcPts val="0"/>
              </a:spcBef>
              <a:spcAft>
                <a:spcPts val="0"/>
              </a:spcAft>
              <a:buClr>
                <a:schemeClr val="lt1"/>
              </a:buClr>
              <a:buSzPts val="1600"/>
              <a:buChar char="●"/>
            </a:pPr>
            <a:r>
              <a:rPr lang="en" sz="1600">
                <a:solidFill>
                  <a:schemeClr val="lt1"/>
                </a:solidFill>
              </a:rPr>
              <a:t>Proof of Attendance NFTS</a:t>
            </a:r>
            <a:endParaRPr sz="1600">
              <a:solidFill>
                <a:schemeClr val="lt1"/>
              </a:solidFill>
            </a:endParaRPr>
          </a:p>
          <a:p>
            <a:pPr indent="-330200" lvl="1" marL="914400" rtl="0" algn="l">
              <a:spcBef>
                <a:spcPts val="0"/>
              </a:spcBef>
              <a:spcAft>
                <a:spcPts val="0"/>
              </a:spcAft>
              <a:buClr>
                <a:schemeClr val="lt1"/>
              </a:buClr>
              <a:buSzPts val="1600"/>
              <a:buChar char="○"/>
            </a:pPr>
            <a:r>
              <a:rPr lang="en" sz="1600">
                <a:solidFill>
                  <a:schemeClr val="lt1"/>
                </a:solidFill>
              </a:rPr>
              <a:t>Geotagged</a:t>
            </a:r>
            <a:endParaRPr sz="1600">
              <a:solidFill>
                <a:schemeClr val="lt1"/>
              </a:solidFill>
            </a:endParaRPr>
          </a:p>
          <a:p>
            <a:pPr indent="-330200" lvl="1" marL="914400" rtl="0" algn="l">
              <a:spcBef>
                <a:spcPts val="0"/>
              </a:spcBef>
              <a:spcAft>
                <a:spcPts val="0"/>
              </a:spcAft>
              <a:buClr>
                <a:schemeClr val="lt1"/>
              </a:buClr>
              <a:buSzPts val="1600"/>
              <a:buChar char="○"/>
            </a:pPr>
            <a:r>
              <a:rPr lang="en" sz="1600">
                <a:solidFill>
                  <a:schemeClr val="lt1"/>
                </a:solidFill>
              </a:rPr>
              <a:t>c</a:t>
            </a:r>
            <a:r>
              <a:rPr lang="en" sz="1600">
                <a:solidFill>
                  <a:schemeClr val="lt1"/>
                </a:solidFill>
              </a:rPr>
              <a:t>ollectible and rare moments</a:t>
            </a:r>
            <a:endParaRPr sz="1600">
              <a:solidFill>
                <a:schemeClr val="lt1"/>
              </a:solidFill>
            </a:endParaRPr>
          </a:p>
          <a:p>
            <a:pPr indent="-330200" lvl="0" marL="457200" rtl="0" algn="l">
              <a:spcBef>
                <a:spcPts val="0"/>
              </a:spcBef>
              <a:spcAft>
                <a:spcPts val="0"/>
              </a:spcAft>
              <a:buClr>
                <a:schemeClr val="lt1"/>
              </a:buClr>
              <a:buSzPts val="1600"/>
              <a:buChar char="●"/>
            </a:pPr>
            <a:r>
              <a:rPr lang="en" sz="1600">
                <a:solidFill>
                  <a:schemeClr val="lt1"/>
                </a:solidFill>
              </a:rPr>
              <a:t>FanEngage Tokens ($FAN)</a:t>
            </a:r>
            <a:endParaRPr sz="1600">
              <a:solidFill>
                <a:schemeClr val="lt1"/>
              </a:solidFill>
            </a:endParaRPr>
          </a:p>
          <a:p>
            <a:pPr indent="-330200" lvl="1" marL="914400" rtl="0" algn="l">
              <a:spcBef>
                <a:spcPts val="0"/>
              </a:spcBef>
              <a:spcAft>
                <a:spcPts val="0"/>
              </a:spcAft>
              <a:buClr>
                <a:schemeClr val="lt1"/>
              </a:buClr>
              <a:buSzPts val="1600"/>
              <a:buChar char="○"/>
            </a:pPr>
            <a:r>
              <a:rPr lang="en" sz="1600">
                <a:solidFill>
                  <a:schemeClr val="lt1"/>
                </a:solidFill>
              </a:rPr>
              <a:t>Earned through activities </a:t>
            </a:r>
            <a:endParaRPr sz="1600">
              <a:solidFill>
                <a:schemeClr val="lt1"/>
              </a:solidFill>
            </a:endParaRPr>
          </a:p>
          <a:p>
            <a:pPr indent="-330200" lvl="1" marL="914400" rtl="0" algn="l">
              <a:spcBef>
                <a:spcPts val="0"/>
              </a:spcBef>
              <a:spcAft>
                <a:spcPts val="0"/>
              </a:spcAft>
              <a:buClr>
                <a:schemeClr val="lt1"/>
              </a:buClr>
              <a:buSzPts val="1600"/>
              <a:buChar char="○"/>
            </a:pPr>
            <a:r>
              <a:rPr lang="en" sz="1600">
                <a:solidFill>
                  <a:schemeClr val="lt1"/>
                </a:solidFill>
              </a:rPr>
              <a:t>Redeemable for perks</a:t>
            </a:r>
            <a:endParaRPr sz="1600">
              <a:solidFill>
                <a:schemeClr val="lt1"/>
              </a:solidFill>
            </a:endParaRPr>
          </a:p>
          <a:p>
            <a:pPr indent="-330200" lvl="0" marL="457200" rtl="0" algn="l">
              <a:spcBef>
                <a:spcPts val="0"/>
              </a:spcBef>
              <a:spcAft>
                <a:spcPts val="0"/>
              </a:spcAft>
              <a:buClr>
                <a:schemeClr val="lt1"/>
              </a:buClr>
              <a:buSzPts val="1600"/>
              <a:buChar char="●"/>
            </a:pPr>
            <a:r>
              <a:rPr lang="en" sz="1600">
                <a:solidFill>
                  <a:schemeClr val="lt1"/>
                </a:solidFill>
              </a:rPr>
              <a:t>Fan Identity Passport </a:t>
            </a:r>
            <a:endParaRPr sz="1600">
              <a:solidFill>
                <a:schemeClr val="lt1"/>
              </a:solidFill>
            </a:endParaRPr>
          </a:p>
          <a:p>
            <a:pPr indent="-330200" lvl="1" marL="914400" rtl="0" algn="l">
              <a:spcBef>
                <a:spcPts val="0"/>
              </a:spcBef>
              <a:spcAft>
                <a:spcPts val="0"/>
              </a:spcAft>
              <a:buClr>
                <a:schemeClr val="lt1"/>
              </a:buClr>
              <a:buSzPts val="1600"/>
              <a:buChar char="○"/>
            </a:pPr>
            <a:r>
              <a:rPr lang="en" sz="1600">
                <a:solidFill>
                  <a:schemeClr val="lt1"/>
                </a:solidFill>
              </a:rPr>
              <a:t>Tracks miles, </a:t>
            </a:r>
            <a:r>
              <a:rPr lang="en" sz="1600">
                <a:solidFill>
                  <a:schemeClr val="lt1"/>
                </a:solidFill>
              </a:rPr>
              <a:t>rivalries</a:t>
            </a:r>
            <a:r>
              <a:rPr lang="en" sz="1600">
                <a:solidFill>
                  <a:schemeClr val="lt1"/>
                </a:solidFill>
              </a:rPr>
              <a:t>, streaks, etc.</a:t>
            </a:r>
            <a:endParaRPr sz="1600">
              <a:solidFill>
                <a:schemeClr val="lt1"/>
              </a:solidFill>
            </a:endParaRPr>
          </a:p>
          <a:p>
            <a:pPr indent="-330200" lvl="0" marL="457200" rtl="0" algn="l">
              <a:spcBef>
                <a:spcPts val="0"/>
              </a:spcBef>
              <a:spcAft>
                <a:spcPts val="0"/>
              </a:spcAft>
              <a:buClr>
                <a:schemeClr val="lt1"/>
              </a:buClr>
              <a:buSzPts val="1600"/>
              <a:buChar char="●"/>
            </a:pPr>
            <a:r>
              <a:rPr lang="en" sz="1600">
                <a:solidFill>
                  <a:schemeClr val="lt1"/>
                </a:solidFill>
              </a:rPr>
              <a:t>Team and </a:t>
            </a:r>
            <a:r>
              <a:rPr lang="en" sz="1600">
                <a:solidFill>
                  <a:schemeClr val="lt1"/>
                </a:solidFill>
              </a:rPr>
              <a:t>League</a:t>
            </a:r>
            <a:r>
              <a:rPr lang="en" sz="1600">
                <a:solidFill>
                  <a:schemeClr val="lt1"/>
                </a:solidFill>
              </a:rPr>
              <a:t> DAOs: </a:t>
            </a:r>
            <a:endParaRPr sz="1600">
              <a:solidFill>
                <a:schemeClr val="lt1"/>
              </a:solidFill>
            </a:endParaRPr>
          </a:p>
          <a:p>
            <a:pPr indent="-330200" lvl="1" marL="914400" rtl="0" algn="l">
              <a:spcBef>
                <a:spcPts val="0"/>
              </a:spcBef>
              <a:spcAft>
                <a:spcPts val="0"/>
              </a:spcAft>
              <a:buClr>
                <a:schemeClr val="lt1"/>
              </a:buClr>
              <a:buSzPts val="1600"/>
              <a:buChar char="○"/>
            </a:pPr>
            <a:r>
              <a:rPr lang="en" sz="1600">
                <a:solidFill>
                  <a:schemeClr val="lt1"/>
                </a:solidFill>
              </a:rPr>
              <a:t>Community </a:t>
            </a:r>
            <a:r>
              <a:rPr lang="en" sz="1600">
                <a:solidFill>
                  <a:schemeClr val="lt1"/>
                </a:solidFill>
              </a:rPr>
              <a:t>led decisions </a:t>
            </a:r>
            <a:endParaRPr sz="1600">
              <a:solidFill>
                <a:schemeClr val="lt1"/>
              </a:solidFill>
            </a:endParaRPr>
          </a:p>
        </p:txBody>
      </p:sp>
      <p:sp>
        <p:nvSpPr>
          <p:cNvPr id="129" name="Google Shape;129;p21"/>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t/>
            </a:r>
            <a:endParaRPr/>
          </a:p>
        </p:txBody>
      </p:sp>
      <p:pic>
        <p:nvPicPr>
          <p:cNvPr descr="Free Excited Sports Fans Image ..." id="130" name="Google Shape;130;p21"/>
          <p:cNvPicPr preferRelativeResize="0"/>
          <p:nvPr/>
        </p:nvPicPr>
        <p:blipFill>
          <a:blip r:embed="rId3">
            <a:alphaModFix/>
          </a:blip>
          <a:stretch>
            <a:fillRect/>
          </a:stretch>
        </p:blipFill>
        <p:spPr>
          <a:xfrm>
            <a:off x="4000500" y="0"/>
            <a:ext cx="5143500" cy="5143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