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75" r:id="rId2"/>
    <p:sldId id="298" r:id="rId3"/>
    <p:sldId id="283" r:id="rId4"/>
    <p:sldId id="334" r:id="rId5"/>
    <p:sldId id="338" r:id="rId6"/>
    <p:sldId id="325" r:id="rId7"/>
    <p:sldId id="323" r:id="rId8"/>
    <p:sldId id="297" r:id="rId9"/>
    <p:sldId id="302" r:id="rId10"/>
    <p:sldId id="322" r:id="rId11"/>
    <p:sldId id="332" r:id="rId12"/>
    <p:sldId id="303" r:id="rId13"/>
    <p:sldId id="311" r:id="rId14"/>
    <p:sldId id="331" r:id="rId15"/>
    <p:sldId id="33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ACDB42-82EC-6BCD-196E-A057759C870A}" name="Sun Choi" initials="SC" userId="S::sun.choi@slu.edu::2a8c5db8-329e-4eb7-b538-9ff71527d8ce" providerId="AD"/>
  <p188:author id="{5E76DE5A-5F29-9131-DB60-16C1A5090916}" name="Max Chen" initials="" userId="S::max.chen@slu.edu::1393a318-eac5-4bf5-b823-4d5af33be383" providerId="AD"/>
  <p188:author id="{E8F89E65-C4F1-0289-ABDD-848066CB69E7}" name="Sansh Kumar" initials="SK" userId="S::sansh.kumar@slu.edu::c0383795-a5da-4970-9c34-768d33f78997" providerId="AD"/>
  <p188:author id="{0E866090-F1F6-3711-6E97-23F6ADC4C125}" name="Hanalai Oh" initials="HO" userId="S::hanalai.oh@slu.edu::56f51abb-67f3-4f0c-bc86-1b3a1eac6d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61D"/>
    <a:srgbClr val="C3C3C3"/>
    <a:srgbClr val="E7B005"/>
    <a:srgbClr val="C49951"/>
    <a:srgbClr val="CEBD5E"/>
    <a:srgbClr val="A6A6A6"/>
    <a:srgbClr val="595959"/>
    <a:srgbClr val="C1E5F5"/>
    <a:srgbClr val="454423"/>
    <a:srgbClr val="535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5488C-B178-336C-0B28-EC91CFD19A31}" v="5" dt="2025-04-30T19:08:37.039"/>
    <p1510:client id="{78E1FEB4-6026-7C46-B57C-7AAB171A22B9}" v="1955" dt="2025-04-29T02:37:36.440"/>
    <p1510:client id="{A2803F99-4812-B23E-219C-6F4934751D9F}" v="5" dt="2025-04-30T20:20:09.632"/>
    <p1510:client id="{D9B0E94D-B70F-DF40-8CB1-C7D7DBE2644A}" v="553" dt="2025-04-30T18:44:03.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3"/>
  </p:normalViewPr>
  <p:slideViewPr>
    <p:cSldViewPr snapToGrid="0">
      <p:cViewPr varScale="1">
        <p:scale>
          <a:sx n="104" d="100"/>
          <a:sy n="104" d="100"/>
        </p:scale>
        <p:origin x="80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2B7F3-0BC8-4DFF-8790-DFA13F887713}"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488C7901-9946-4DB9-A14F-78EF06D75CA8}">
      <dgm:prSet phldrT="[Text]" phldr="0"/>
      <dgm:spPr>
        <a:solidFill>
          <a:srgbClr val="CEBD5E"/>
        </a:solidFill>
        <a:ln>
          <a:solidFill>
            <a:srgbClr val="CEBD5E"/>
          </a:solidFill>
        </a:ln>
      </dgm:spPr>
      <dgm:t>
        <a:bodyPr/>
        <a:lstStyle/>
        <a:p>
          <a:pPr rtl="0"/>
          <a:r>
            <a:rPr lang="en-GB"/>
            <a:t>🧾 High Fees</a:t>
          </a:r>
        </a:p>
      </dgm:t>
    </dgm:pt>
    <dgm:pt modelId="{E3628F3B-DE2D-438C-9AF2-F227A9D80EA6}" type="parTrans" cxnId="{63FE74ED-841A-43C6-AC70-71E7E6ED2C37}">
      <dgm:prSet/>
      <dgm:spPr/>
      <dgm:t>
        <a:bodyPr/>
        <a:lstStyle/>
        <a:p>
          <a:endParaRPr lang="en-GB"/>
        </a:p>
      </dgm:t>
    </dgm:pt>
    <dgm:pt modelId="{8947AE2B-FAC4-406E-9E9A-FFAE0C6FE7C1}" type="sibTrans" cxnId="{63FE74ED-841A-43C6-AC70-71E7E6ED2C37}">
      <dgm:prSet/>
      <dgm:spPr/>
      <dgm:t>
        <a:bodyPr/>
        <a:lstStyle/>
        <a:p>
          <a:endParaRPr lang="en-GB"/>
        </a:p>
      </dgm:t>
    </dgm:pt>
    <dgm:pt modelId="{4D4278C5-04E9-4ECB-9A20-A2A2549B16F9}">
      <dgm:prSet phldrT="[Text]" phldr="0"/>
      <dgm:spPr>
        <a:ln>
          <a:solidFill>
            <a:srgbClr val="CEBD5E"/>
          </a:solidFill>
        </a:ln>
      </dgm:spPr>
      <dgm:t>
        <a:bodyPr/>
        <a:lstStyle/>
        <a:p>
          <a:pPr rtl="0"/>
          <a:r>
            <a:rPr lang="en-GB">
              <a:latin typeface="Aptos Display" panose="02110004020202020204"/>
            </a:rPr>
            <a:t>0.5% - 1% expense ratio</a:t>
          </a:r>
          <a:endParaRPr lang="en-GB"/>
        </a:p>
      </dgm:t>
    </dgm:pt>
    <dgm:pt modelId="{6918520D-E303-4C7C-A792-765F303216CE}" type="parTrans" cxnId="{26F637BF-5189-4743-96FC-2D4B6BE3D38D}">
      <dgm:prSet/>
      <dgm:spPr/>
      <dgm:t>
        <a:bodyPr/>
        <a:lstStyle/>
        <a:p>
          <a:endParaRPr lang="en-GB"/>
        </a:p>
      </dgm:t>
    </dgm:pt>
    <dgm:pt modelId="{B4FB4601-9BBE-4395-A567-2161B40D99C6}" type="sibTrans" cxnId="{26F637BF-5189-4743-96FC-2D4B6BE3D38D}">
      <dgm:prSet/>
      <dgm:spPr/>
      <dgm:t>
        <a:bodyPr/>
        <a:lstStyle/>
        <a:p>
          <a:endParaRPr lang="en-GB"/>
        </a:p>
      </dgm:t>
    </dgm:pt>
    <dgm:pt modelId="{C5672FCD-DC8F-484D-841F-7107F550DD12}">
      <dgm:prSet phldrT="[Text]" phldr="0"/>
      <dgm:spPr>
        <a:ln>
          <a:solidFill>
            <a:srgbClr val="CEBD5E"/>
          </a:solidFill>
        </a:ln>
      </dgm:spPr>
      <dgm:t>
        <a:bodyPr/>
        <a:lstStyle/>
        <a:p>
          <a:pPr rtl="0"/>
          <a:r>
            <a:rPr lang="en-GB">
              <a:latin typeface="Aptos Display" panose="02110004020202020204"/>
            </a:rPr>
            <a:t>$5 - $10 per trade for commission</a:t>
          </a:r>
          <a:endParaRPr lang="en-GB"/>
        </a:p>
      </dgm:t>
    </dgm:pt>
    <dgm:pt modelId="{E4D8B667-F858-4ED5-814B-14FAC685DC5A}" type="parTrans" cxnId="{6D8B72BF-9044-4AB1-A0E2-10B4B94A8188}">
      <dgm:prSet/>
      <dgm:spPr/>
      <dgm:t>
        <a:bodyPr/>
        <a:lstStyle/>
        <a:p>
          <a:endParaRPr lang="en-GB"/>
        </a:p>
      </dgm:t>
    </dgm:pt>
    <dgm:pt modelId="{B7CF78CB-9598-453C-8609-B6A675CEE30F}" type="sibTrans" cxnId="{6D8B72BF-9044-4AB1-A0E2-10B4B94A8188}">
      <dgm:prSet/>
      <dgm:spPr/>
      <dgm:t>
        <a:bodyPr/>
        <a:lstStyle/>
        <a:p>
          <a:endParaRPr lang="en-GB"/>
        </a:p>
      </dgm:t>
    </dgm:pt>
    <dgm:pt modelId="{4059AFA5-A48F-464E-9EA1-D9B7EE6136CC}">
      <dgm:prSet phldrT="[Text]" phldr="0"/>
      <dgm:spPr>
        <a:solidFill>
          <a:srgbClr val="C49951"/>
        </a:solidFill>
        <a:ln>
          <a:solidFill>
            <a:srgbClr val="C49951"/>
          </a:solidFill>
        </a:ln>
      </dgm:spPr>
      <dgm:t>
        <a:bodyPr/>
        <a:lstStyle/>
        <a:p>
          <a:pPr rtl="0"/>
          <a:r>
            <a:rPr lang="en-GB"/>
            <a:t>⚖️ Regulatory Hurdles</a:t>
          </a:r>
        </a:p>
      </dgm:t>
    </dgm:pt>
    <dgm:pt modelId="{0BEE3670-DC9B-4CDE-A74A-F8E2202D98F0}" type="parTrans" cxnId="{F6976752-3481-401B-841A-DD17D9F5FD01}">
      <dgm:prSet/>
      <dgm:spPr/>
      <dgm:t>
        <a:bodyPr/>
        <a:lstStyle/>
        <a:p>
          <a:endParaRPr lang="en-GB"/>
        </a:p>
      </dgm:t>
    </dgm:pt>
    <dgm:pt modelId="{C36B4DBF-C56C-41D0-A957-35ED8C9D12B9}" type="sibTrans" cxnId="{F6976752-3481-401B-841A-DD17D9F5FD01}">
      <dgm:prSet/>
      <dgm:spPr/>
      <dgm:t>
        <a:bodyPr/>
        <a:lstStyle/>
        <a:p>
          <a:endParaRPr lang="en-GB"/>
        </a:p>
      </dgm:t>
    </dgm:pt>
    <dgm:pt modelId="{B471A6BA-8462-4A44-81AB-94D994F6AA66}">
      <dgm:prSet phldrT="[Text]" phldr="0"/>
      <dgm:spPr>
        <a:ln>
          <a:solidFill>
            <a:srgbClr val="C49951"/>
          </a:solidFill>
        </a:ln>
      </dgm:spPr>
      <dgm:t>
        <a:bodyPr/>
        <a:lstStyle/>
        <a:p>
          <a:pPr rtl="0"/>
          <a:r>
            <a:rPr lang="en-GB">
              <a:latin typeface="Aptos Display" panose="02110004020202020204"/>
            </a:rPr>
            <a:t>Lengthy initiation processes</a:t>
          </a:r>
          <a:endParaRPr lang="en-GB"/>
        </a:p>
      </dgm:t>
    </dgm:pt>
    <dgm:pt modelId="{D11E1549-2000-4DBC-AB64-4B05F77C4222}" type="parTrans" cxnId="{8B9D8B94-73CC-4B32-B70F-AD11C2D32FC0}">
      <dgm:prSet/>
      <dgm:spPr/>
      <dgm:t>
        <a:bodyPr/>
        <a:lstStyle/>
        <a:p>
          <a:endParaRPr lang="en-GB"/>
        </a:p>
      </dgm:t>
    </dgm:pt>
    <dgm:pt modelId="{4B9E8F3C-CEDE-4086-9AA7-7176BBA51439}" type="sibTrans" cxnId="{8B9D8B94-73CC-4B32-B70F-AD11C2D32FC0}">
      <dgm:prSet/>
      <dgm:spPr/>
      <dgm:t>
        <a:bodyPr/>
        <a:lstStyle/>
        <a:p>
          <a:endParaRPr lang="en-GB"/>
        </a:p>
      </dgm:t>
    </dgm:pt>
    <dgm:pt modelId="{C546CFF6-0269-4A35-B8CE-CA12C13BAC7C}">
      <dgm:prSet phldrT="[Text]" phldr="0"/>
      <dgm:spPr>
        <a:ln>
          <a:solidFill>
            <a:srgbClr val="C49951"/>
          </a:solidFill>
        </a:ln>
      </dgm:spPr>
      <dgm:t>
        <a:bodyPr/>
        <a:lstStyle/>
        <a:p>
          <a:pPr rtl="0"/>
          <a:r>
            <a:rPr lang="en-GB">
              <a:latin typeface="Aptos Display" panose="02110004020202020204"/>
            </a:rPr>
            <a:t>Annual costs associated with regulatory compliance</a:t>
          </a:r>
          <a:endParaRPr lang="en-GB"/>
        </a:p>
      </dgm:t>
    </dgm:pt>
    <dgm:pt modelId="{7F7AD950-F57B-4F01-8728-B7EBF661549F}" type="parTrans" cxnId="{30C45272-0033-4940-AE6E-6784250355BD}">
      <dgm:prSet/>
      <dgm:spPr/>
      <dgm:t>
        <a:bodyPr/>
        <a:lstStyle/>
        <a:p>
          <a:endParaRPr lang="en-GB"/>
        </a:p>
      </dgm:t>
    </dgm:pt>
    <dgm:pt modelId="{888A05B6-12C1-4058-9C60-27ED94612767}" type="sibTrans" cxnId="{30C45272-0033-4940-AE6E-6784250355BD}">
      <dgm:prSet/>
      <dgm:spPr/>
      <dgm:t>
        <a:bodyPr/>
        <a:lstStyle/>
        <a:p>
          <a:endParaRPr lang="en-GB"/>
        </a:p>
      </dgm:t>
    </dgm:pt>
    <dgm:pt modelId="{C956EA36-908C-4EA9-9B71-4A55AE3A239C}">
      <dgm:prSet phldrT="[Text]" phldr="0"/>
      <dgm:spPr>
        <a:solidFill>
          <a:srgbClr val="E7B005"/>
        </a:solidFill>
        <a:ln>
          <a:solidFill>
            <a:srgbClr val="E7B005"/>
          </a:solidFill>
        </a:ln>
      </dgm:spPr>
      <dgm:t>
        <a:bodyPr/>
        <a:lstStyle/>
        <a:p>
          <a:pPr rtl="0"/>
          <a:r>
            <a:rPr lang="en-GB"/>
            <a:t>🛠️ No Customization Tools</a:t>
          </a:r>
        </a:p>
      </dgm:t>
    </dgm:pt>
    <dgm:pt modelId="{529CDF7B-B263-4859-AAB9-BB962A7DA41A}" type="parTrans" cxnId="{3FC72493-0B78-41D8-9D7B-A9B236A6C229}">
      <dgm:prSet/>
      <dgm:spPr/>
      <dgm:t>
        <a:bodyPr/>
        <a:lstStyle/>
        <a:p>
          <a:endParaRPr lang="en-GB"/>
        </a:p>
      </dgm:t>
    </dgm:pt>
    <dgm:pt modelId="{85133A0A-3063-4D73-9335-C979C89A1C3F}" type="sibTrans" cxnId="{3FC72493-0B78-41D8-9D7B-A9B236A6C229}">
      <dgm:prSet/>
      <dgm:spPr/>
      <dgm:t>
        <a:bodyPr/>
        <a:lstStyle/>
        <a:p>
          <a:endParaRPr lang="en-GB"/>
        </a:p>
      </dgm:t>
    </dgm:pt>
    <dgm:pt modelId="{493F8CD9-5E19-4C46-8A9A-6E169D779A83}">
      <dgm:prSet phldrT="[Text]" phldr="0"/>
      <dgm:spPr>
        <a:ln>
          <a:solidFill>
            <a:srgbClr val="E7B005"/>
          </a:solidFill>
        </a:ln>
      </dgm:spPr>
      <dgm:t>
        <a:bodyPr/>
        <a:lstStyle/>
        <a:p>
          <a:pPr rtl="0"/>
          <a:r>
            <a:rPr lang="en-GB" b="0"/>
            <a:t>Limited </a:t>
          </a:r>
          <a:r>
            <a:rPr lang="en-GB" b="0">
              <a:latin typeface="Aptos Display" panose="02110004020202020204"/>
            </a:rPr>
            <a:t>customization</a:t>
          </a:r>
          <a:endParaRPr lang="en-GB"/>
        </a:p>
      </dgm:t>
    </dgm:pt>
    <dgm:pt modelId="{CC646540-417F-43FC-9190-92D1AB4B7B22}" type="parTrans" cxnId="{B028F13F-4358-46A2-BD6B-97B9F48BCD5D}">
      <dgm:prSet/>
      <dgm:spPr/>
      <dgm:t>
        <a:bodyPr/>
        <a:lstStyle/>
        <a:p>
          <a:endParaRPr lang="en-GB"/>
        </a:p>
      </dgm:t>
    </dgm:pt>
    <dgm:pt modelId="{1A0CD355-22C0-4DD9-98A2-AAEB4DA31378}" type="sibTrans" cxnId="{B028F13F-4358-46A2-BD6B-97B9F48BCD5D}">
      <dgm:prSet/>
      <dgm:spPr/>
      <dgm:t>
        <a:bodyPr/>
        <a:lstStyle/>
        <a:p>
          <a:endParaRPr lang="en-GB"/>
        </a:p>
      </dgm:t>
    </dgm:pt>
    <dgm:pt modelId="{8F7BC722-1418-4BC0-A7BA-3933BE3EBE86}">
      <dgm:prSet phldrT="[Text]" phldr="0"/>
      <dgm:spPr>
        <a:ln>
          <a:solidFill>
            <a:srgbClr val="E7B005"/>
          </a:solidFill>
        </a:ln>
      </dgm:spPr>
      <dgm:t>
        <a:bodyPr/>
        <a:lstStyle/>
        <a:p>
          <a:pPr rtl="0"/>
          <a:r>
            <a:rPr lang="en-GB">
              <a:latin typeface="Aptos Display" panose="02110004020202020204"/>
            </a:rPr>
            <a:t>Lack of personalization and flexibility</a:t>
          </a:r>
          <a:endParaRPr lang="en-GB"/>
        </a:p>
      </dgm:t>
    </dgm:pt>
    <dgm:pt modelId="{A91AFA2A-15E4-4C95-8773-E9C17EE3EC0F}" type="parTrans" cxnId="{A1B320E7-2905-4288-A251-8571F029AF53}">
      <dgm:prSet/>
      <dgm:spPr/>
      <dgm:t>
        <a:bodyPr/>
        <a:lstStyle/>
        <a:p>
          <a:endParaRPr lang="en-GB"/>
        </a:p>
      </dgm:t>
    </dgm:pt>
    <dgm:pt modelId="{4E82945C-B06A-4D83-87C8-EA17B510B1B0}" type="sibTrans" cxnId="{A1B320E7-2905-4288-A251-8571F029AF53}">
      <dgm:prSet/>
      <dgm:spPr/>
      <dgm:t>
        <a:bodyPr/>
        <a:lstStyle/>
        <a:p>
          <a:endParaRPr lang="en-GB"/>
        </a:p>
      </dgm:t>
    </dgm:pt>
    <dgm:pt modelId="{5F9E1A24-0F41-439C-B874-E133BBC25273}" type="pres">
      <dgm:prSet presAssocID="{5A22B7F3-0BC8-4DFF-8790-DFA13F887713}" presName="linearFlow" presStyleCnt="0">
        <dgm:presLayoutVars>
          <dgm:dir/>
          <dgm:animLvl val="lvl"/>
          <dgm:resizeHandles val="exact"/>
        </dgm:presLayoutVars>
      </dgm:prSet>
      <dgm:spPr/>
    </dgm:pt>
    <dgm:pt modelId="{9860CE7F-2999-40A8-A8BE-6DFC4EB67420}" type="pres">
      <dgm:prSet presAssocID="{488C7901-9946-4DB9-A14F-78EF06D75CA8}" presName="composite" presStyleCnt="0"/>
      <dgm:spPr/>
    </dgm:pt>
    <dgm:pt modelId="{2189F286-257E-4B0D-A345-0D1F7F4B8104}" type="pres">
      <dgm:prSet presAssocID="{488C7901-9946-4DB9-A14F-78EF06D75CA8}" presName="parentText" presStyleLbl="alignNode1" presStyleIdx="0" presStyleCnt="3">
        <dgm:presLayoutVars>
          <dgm:chMax val="1"/>
          <dgm:bulletEnabled val="1"/>
        </dgm:presLayoutVars>
      </dgm:prSet>
      <dgm:spPr/>
    </dgm:pt>
    <dgm:pt modelId="{F1D59F9B-2ECE-4817-B385-9A63250BD360}" type="pres">
      <dgm:prSet presAssocID="{488C7901-9946-4DB9-A14F-78EF06D75CA8}" presName="descendantText" presStyleLbl="alignAcc1" presStyleIdx="0" presStyleCnt="3">
        <dgm:presLayoutVars>
          <dgm:bulletEnabled val="1"/>
        </dgm:presLayoutVars>
      </dgm:prSet>
      <dgm:spPr/>
    </dgm:pt>
    <dgm:pt modelId="{F215734E-1021-440F-B792-1710F2B14E45}" type="pres">
      <dgm:prSet presAssocID="{8947AE2B-FAC4-406E-9E9A-FFAE0C6FE7C1}" presName="sp" presStyleCnt="0"/>
      <dgm:spPr/>
    </dgm:pt>
    <dgm:pt modelId="{34E820F2-CF92-45C3-8D95-7E9F55FA6ACB}" type="pres">
      <dgm:prSet presAssocID="{4059AFA5-A48F-464E-9EA1-D9B7EE6136CC}" presName="composite" presStyleCnt="0"/>
      <dgm:spPr/>
    </dgm:pt>
    <dgm:pt modelId="{7490F2B2-E021-46E2-9A66-3BD8AC49CABB}" type="pres">
      <dgm:prSet presAssocID="{4059AFA5-A48F-464E-9EA1-D9B7EE6136CC}" presName="parentText" presStyleLbl="alignNode1" presStyleIdx="1" presStyleCnt="3">
        <dgm:presLayoutVars>
          <dgm:chMax val="1"/>
          <dgm:bulletEnabled val="1"/>
        </dgm:presLayoutVars>
      </dgm:prSet>
      <dgm:spPr/>
    </dgm:pt>
    <dgm:pt modelId="{55B3B66F-3652-4756-A625-5E6D762B7372}" type="pres">
      <dgm:prSet presAssocID="{4059AFA5-A48F-464E-9EA1-D9B7EE6136CC}" presName="descendantText" presStyleLbl="alignAcc1" presStyleIdx="1" presStyleCnt="3">
        <dgm:presLayoutVars>
          <dgm:bulletEnabled val="1"/>
        </dgm:presLayoutVars>
      </dgm:prSet>
      <dgm:spPr/>
    </dgm:pt>
    <dgm:pt modelId="{925CBB5F-EB2D-4834-8F62-261A5ED1929E}" type="pres">
      <dgm:prSet presAssocID="{C36B4DBF-C56C-41D0-A957-35ED8C9D12B9}" presName="sp" presStyleCnt="0"/>
      <dgm:spPr/>
    </dgm:pt>
    <dgm:pt modelId="{DA2276D2-F662-4909-8DF0-CD242A65D030}" type="pres">
      <dgm:prSet presAssocID="{C956EA36-908C-4EA9-9B71-4A55AE3A239C}" presName="composite" presStyleCnt="0"/>
      <dgm:spPr/>
    </dgm:pt>
    <dgm:pt modelId="{9ABDB475-9659-4D97-84F6-F9926A8A6506}" type="pres">
      <dgm:prSet presAssocID="{C956EA36-908C-4EA9-9B71-4A55AE3A239C}" presName="parentText" presStyleLbl="alignNode1" presStyleIdx="2" presStyleCnt="3">
        <dgm:presLayoutVars>
          <dgm:chMax val="1"/>
          <dgm:bulletEnabled val="1"/>
        </dgm:presLayoutVars>
      </dgm:prSet>
      <dgm:spPr/>
    </dgm:pt>
    <dgm:pt modelId="{6CA7CB10-33DA-4C24-9DC5-753DFA18B81A}" type="pres">
      <dgm:prSet presAssocID="{C956EA36-908C-4EA9-9B71-4A55AE3A239C}" presName="descendantText" presStyleLbl="alignAcc1" presStyleIdx="2" presStyleCnt="3">
        <dgm:presLayoutVars>
          <dgm:bulletEnabled val="1"/>
        </dgm:presLayoutVars>
      </dgm:prSet>
      <dgm:spPr/>
    </dgm:pt>
  </dgm:ptLst>
  <dgm:cxnLst>
    <dgm:cxn modelId="{02943F26-5E6C-4691-A607-EC9E7F3BD3FA}" type="presOf" srcId="{C956EA36-908C-4EA9-9B71-4A55AE3A239C}" destId="{9ABDB475-9659-4D97-84F6-F9926A8A6506}" srcOrd="0" destOrd="0" presId="urn:microsoft.com/office/officeart/2005/8/layout/chevron2"/>
    <dgm:cxn modelId="{1A10DE2B-08C0-4EEA-8DCB-4E1FAD89183E}" type="presOf" srcId="{C546CFF6-0269-4A35-B8CE-CA12C13BAC7C}" destId="{55B3B66F-3652-4756-A625-5E6D762B7372}" srcOrd="0" destOrd="1" presId="urn:microsoft.com/office/officeart/2005/8/layout/chevron2"/>
    <dgm:cxn modelId="{B028F13F-4358-46A2-BD6B-97B9F48BCD5D}" srcId="{C956EA36-908C-4EA9-9B71-4A55AE3A239C}" destId="{493F8CD9-5E19-4C46-8A9A-6E169D779A83}" srcOrd="0" destOrd="0" parTransId="{CC646540-417F-43FC-9190-92D1AB4B7B22}" sibTransId="{1A0CD355-22C0-4DD9-98A2-AAEB4DA31378}"/>
    <dgm:cxn modelId="{F6976752-3481-401B-841A-DD17D9F5FD01}" srcId="{5A22B7F3-0BC8-4DFF-8790-DFA13F887713}" destId="{4059AFA5-A48F-464E-9EA1-D9B7EE6136CC}" srcOrd="1" destOrd="0" parTransId="{0BEE3670-DC9B-4CDE-A74A-F8E2202D98F0}" sibTransId="{C36B4DBF-C56C-41D0-A957-35ED8C9D12B9}"/>
    <dgm:cxn modelId="{30C45272-0033-4940-AE6E-6784250355BD}" srcId="{4059AFA5-A48F-464E-9EA1-D9B7EE6136CC}" destId="{C546CFF6-0269-4A35-B8CE-CA12C13BAC7C}" srcOrd="1" destOrd="0" parTransId="{7F7AD950-F57B-4F01-8728-B7EBF661549F}" sibTransId="{888A05B6-12C1-4058-9C60-27ED94612767}"/>
    <dgm:cxn modelId="{78A8A283-953E-4654-AAFC-D308007EBE38}" type="presOf" srcId="{B471A6BA-8462-4A44-81AB-94D994F6AA66}" destId="{55B3B66F-3652-4756-A625-5E6D762B7372}" srcOrd="0" destOrd="0" presId="urn:microsoft.com/office/officeart/2005/8/layout/chevron2"/>
    <dgm:cxn modelId="{374F4D91-614D-41C3-9740-9D6AEC6D35C5}" type="presOf" srcId="{5A22B7F3-0BC8-4DFF-8790-DFA13F887713}" destId="{5F9E1A24-0F41-439C-B874-E133BBC25273}" srcOrd="0" destOrd="0" presId="urn:microsoft.com/office/officeart/2005/8/layout/chevron2"/>
    <dgm:cxn modelId="{3FC72493-0B78-41D8-9D7B-A9B236A6C229}" srcId="{5A22B7F3-0BC8-4DFF-8790-DFA13F887713}" destId="{C956EA36-908C-4EA9-9B71-4A55AE3A239C}" srcOrd="2" destOrd="0" parTransId="{529CDF7B-B263-4859-AAB9-BB962A7DA41A}" sibTransId="{85133A0A-3063-4D73-9335-C979C89A1C3F}"/>
    <dgm:cxn modelId="{8B9D8B94-73CC-4B32-B70F-AD11C2D32FC0}" srcId="{4059AFA5-A48F-464E-9EA1-D9B7EE6136CC}" destId="{B471A6BA-8462-4A44-81AB-94D994F6AA66}" srcOrd="0" destOrd="0" parTransId="{D11E1549-2000-4DBC-AB64-4B05F77C4222}" sibTransId="{4B9E8F3C-CEDE-4086-9AA7-7176BBA51439}"/>
    <dgm:cxn modelId="{5C1879B1-CE18-460F-95B6-B19FEA1BFDAF}" type="presOf" srcId="{4059AFA5-A48F-464E-9EA1-D9B7EE6136CC}" destId="{7490F2B2-E021-46E2-9A66-3BD8AC49CABB}" srcOrd="0" destOrd="0" presId="urn:microsoft.com/office/officeart/2005/8/layout/chevron2"/>
    <dgm:cxn modelId="{8E3C9EBE-4556-4BB4-A5B2-1D536CFE087E}" type="presOf" srcId="{4D4278C5-04E9-4ECB-9A20-A2A2549B16F9}" destId="{F1D59F9B-2ECE-4817-B385-9A63250BD360}" srcOrd="0" destOrd="0" presId="urn:microsoft.com/office/officeart/2005/8/layout/chevron2"/>
    <dgm:cxn modelId="{26F637BF-5189-4743-96FC-2D4B6BE3D38D}" srcId="{488C7901-9946-4DB9-A14F-78EF06D75CA8}" destId="{4D4278C5-04E9-4ECB-9A20-A2A2549B16F9}" srcOrd="0" destOrd="0" parTransId="{6918520D-E303-4C7C-A792-765F303216CE}" sibTransId="{B4FB4601-9BBE-4395-A567-2161B40D99C6}"/>
    <dgm:cxn modelId="{6D8B72BF-9044-4AB1-A0E2-10B4B94A8188}" srcId="{488C7901-9946-4DB9-A14F-78EF06D75CA8}" destId="{C5672FCD-DC8F-484D-841F-7107F550DD12}" srcOrd="1" destOrd="0" parTransId="{E4D8B667-F858-4ED5-814B-14FAC685DC5A}" sibTransId="{B7CF78CB-9598-453C-8609-B6A675CEE30F}"/>
    <dgm:cxn modelId="{ADF464E5-60ED-4AC6-9B0E-53D729F9A706}" type="presOf" srcId="{C5672FCD-DC8F-484D-841F-7107F550DD12}" destId="{F1D59F9B-2ECE-4817-B385-9A63250BD360}" srcOrd="0" destOrd="1" presId="urn:microsoft.com/office/officeart/2005/8/layout/chevron2"/>
    <dgm:cxn modelId="{A1B320E7-2905-4288-A251-8571F029AF53}" srcId="{C956EA36-908C-4EA9-9B71-4A55AE3A239C}" destId="{8F7BC722-1418-4BC0-A7BA-3933BE3EBE86}" srcOrd="1" destOrd="0" parTransId="{A91AFA2A-15E4-4C95-8773-E9C17EE3EC0F}" sibTransId="{4E82945C-B06A-4D83-87C8-EA17B510B1B0}"/>
    <dgm:cxn modelId="{63FE74ED-841A-43C6-AC70-71E7E6ED2C37}" srcId="{5A22B7F3-0BC8-4DFF-8790-DFA13F887713}" destId="{488C7901-9946-4DB9-A14F-78EF06D75CA8}" srcOrd="0" destOrd="0" parTransId="{E3628F3B-DE2D-438C-9AF2-F227A9D80EA6}" sibTransId="{8947AE2B-FAC4-406E-9E9A-FFAE0C6FE7C1}"/>
    <dgm:cxn modelId="{8AD77DF4-D443-4E9C-909F-BABCACA9D87A}" type="presOf" srcId="{488C7901-9946-4DB9-A14F-78EF06D75CA8}" destId="{2189F286-257E-4B0D-A345-0D1F7F4B8104}" srcOrd="0" destOrd="0" presId="urn:microsoft.com/office/officeart/2005/8/layout/chevron2"/>
    <dgm:cxn modelId="{CE8ADBF6-5096-4854-B75F-6984DC74D80C}" type="presOf" srcId="{8F7BC722-1418-4BC0-A7BA-3933BE3EBE86}" destId="{6CA7CB10-33DA-4C24-9DC5-753DFA18B81A}" srcOrd="0" destOrd="1" presId="urn:microsoft.com/office/officeart/2005/8/layout/chevron2"/>
    <dgm:cxn modelId="{396D60FB-5B83-4ED9-8DC5-B5FD772CC564}" type="presOf" srcId="{493F8CD9-5E19-4C46-8A9A-6E169D779A83}" destId="{6CA7CB10-33DA-4C24-9DC5-753DFA18B81A}" srcOrd="0" destOrd="0" presId="urn:microsoft.com/office/officeart/2005/8/layout/chevron2"/>
    <dgm:cxn modelId="{2D78C655-62A0-4B1C-A61E-496D6DCE4745}" type="presParOf" srcId="{5F9E1A24-0F41-439C-B874-E133BBC25273}" destId="{9860CE7F-2999-40A8-A8BE-6DFC4EB67420}" srcOrd="0" destOrd="0" presId="urn:microsoft.com/office/officeart/2005/8/layout/chevron2"/>
    <dgm:cxn modelId="{ED0269EE-7B16-4356-A39A-BB4AF6730A0E}" type="presParOf" srcId="{9860CE7F-2999-40A8-A8BE-6DFC4EB67420}" destId="{2189F286-257E-4B0D-A345-0D1F7F4B8104}" srcOrd="0" destOrd="0" presId="urn:microsoft.com/office/officeart/2005/8/layout/chevron2"/>
    <dgm:cxn modelId="{08FD32FD-0993-4683-8E80-49FA53E04C2D}" type="presParOf" srcId="{9860CE7F-2999-40A8-A8BE-6DFC4EB67420}" destId="{F1D59F9B-2ECE-4817-B385-9A63250BD360}" srcOrd="1" destOrd="0" presId="urn:microsoft.com/office/officeart/2005/8/layout/chevron2"/>
    <dgm:cxn modelId="{B0C51CB8-64AA-418C-BAF7-0EA28BEBD709}" type="presParOf" srcId="{5F9E1A24-0F41-439C-B874-E133BBC25273}" destId="{F215734E-1021-440F-B792-1710F2B14E45}" srcOrd="1" destOrd="0" presId="urn:microsoft.com/office/officeart/2005/8/layout/chevron2"/>
    <dgm:cxn modelId="{BCC00C18-13E9-4200-B6F0-7724F840AF93}" type="presParOf" srcId="{5F9E1A24-0F41-439C-B874-E133BBC25273}" destId="{34E820F2-CF92-45C3-8D95-7E9F55FA6ACB}" srcOrd="2" destOrd="0" presId="urn:microsoft.com/office/officeart/2005/8/layout/chevron2"/>
    <dgm:cxn modelId="{5B9EAF68-51EB-437D-BC67-3335F1FB7C21}" type="presParOf" srcId="{34E820F2-CF92-45C3-8D95-7E9F55FA6ACB}" destId="{7490F2B2-E021-46E2-9A66-3BD8AC49CABB}" srcOrd="0" destOrd="0" presId="urn:microsoft.com/office/officeart/2005/8/layout/chevron2"/>
    <dgm:cxn modelId="{F9C9AF9D-270D-4822-94F7-A832972FA542}" type="presParOf" srcId="{34E820F2-CF92-45C3-8D95-7E9F55FA6ACB}" destId="{55B3B66F-3652-4756-A625-5E6D762B7372}" srcOrd="1" destOrd="0" presId="urn:microsoft.com/office/officeart/2005/8/layout/chevron2"/>
    <dgm:cxn modelId="{6B2010D9-F53F-4D4B-A665-1C374B48FF1D}" type="presParOf" srcId="{5F9E1A24-0F41-439C-B874-E133BBC25273}" destId="{925CBB5F-EB2D-4834-8F62-261A5ED1929E}" srcOrd="3" destOrd="0" presId="urn:microsoft.com/office/officeart/2005/8/layout/chevron2"/>
    <dgm:cxn modelId="{2B9E8B72-852F-47DD-9ACE-6667571095C1}" type="presParOf" srcId="{5F9E1A24-0F41-439C-B874-E133BBC25273}" destId="{DA2276D2-F662-4909-8DF0-CD242A65D030}" srcOrd="4" destOrd="0" presId="urn:microsoft.com/office/officeart/2005/8/layout/chevron2"/>
    <dgm:cxn modelId="{C30253D5-4D75-4FDC-B0C3-DE662007F452}" type="presParOf" srcId="{DA2276D2-F662-4909-8DF0-CD242A65D030}" destId="{9ABDB475-9659-4D97-84F6-F9926A8A6506}" srcOrd="0" destOrd="0" presId="urn:microsoft.com/office/officeart/2005/8/layout/chevron2"/>
    <dgm:cxn modelId="{6DC86565-CDB5-45DC-9C6A-95EF7FD1F635}" type="presParOf" srcId="{DA2276D2-F662-4909-8DF0-CD242A65D030}" destId="{6CA7CB10-33DA-4C24-9DC5-753DFA18B81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9F286-257E-4B0D-A345-0D1F7F4B8104}">
      <dsp:nvSpPr>
        <dsp:cNvPr id="0" name=""/>
        <dsp:cNvSpPr/>
      </dsp:nvSpPr>
      <dsp:spPr>
        <a:xfrm rot="5400000">
          <a:off x="-218347" y="220883"/>
          <a:ext cx="1455648" cy="1018954"/>
        </a:xfrm>
        <a:prstGeom prst="chevron">
          <a:avLst/>
        </a:prstGeom>
        <a:solidFill>
          <a:srgbClr val="CEBD5E"/>
        </a:solidFill>
        <a:ln w="15875" cap="flat" cmpd="sng" algn="ctr">
          <a:solidFill>
            <a:srgbClr val="CEBD5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kern="1200"/>
            <a:t>🧾 High Fees</a:t>
          </a:r>
        </a:p>
      </dsp:txBody>
      <dsp:txXfrm rot="-5400000">
        <a:off x="0" y="512013"/>
        <a:ext cx="1018954" cy="436694"/>
      </dsp:txXfrm>
    </dsp:sp>
    <dsp:sp modelId="{F1D59F9B-2ECE-4817-B385-9A63250BD360}">
      <dsp:nvSpPr>
        <dsp:cNvPr id="0" name=""/>
        <dsp:cNvSpPr/>
      </dsp:nvSpPr>
      <dsp:spPr>
        <a:xfrm rot="5400000">
          <a:off x="4791937" y="-3770447"/>
          <a:ext cx="946171" cy="8492138"/>
        </a:xfrm>
        <a:prstGeom prst="round2SameRect">
          <a:avLst/>
        </a:prstGeom>
        <a:solidFill>
          <a:schemeClr val="lt1">
            <a:alpha val="90000"/>
            <a:hueOff val="0"/>
            <a:satOff val="0"/>
            <a:lumOff val="0"/>
            <a:alphaOff val="0"/>
          </a:schemeClr>
        </a:solidFill>
        <a:ln w="15875" cap="flat" cmpd="sng" algn="ctr">
          <a:solidFill>
            <a:srgbClr val="CEBD5E"/>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GB" sz="2700" kern="1200">
              <a:latin typeface="Aptos Display" panose="02110004020202020204"/>
            </a:rPr>
            <a:t>0.5% - 1% expense ratio</a:t>
          </a:r>
          <a:endParaRPr lang="en-GB" sz="2700" kern="1200"/>
        </a:p>
        <a:p>
          <a:pPr marL="228600" lvl="1" indent="-228600" algn="l" defTabSz="1200150" rtl="0">
            <a:lnSpc>
              <a:spcPct val="90000"/>
            </a:lnSpc>
            <a:spcBef>
              <a:spcPct val="0"/>
            </a:spcBef>
            <a:spcAft>
              <a:spcPct val="15000"/>
            </a:spcAft>
            <a:buChar char="•"/>
          </a:pPr>
          <a:r>
            <a:rPr lang="en-GB" sz="2700" kern="1200">
              <a:latin typeface="Aptos Display" panose="02110004020202020204"/>
            </a:rPr>
            <a:t>$5 - $10 per trade for commission</a:t>
          </a:r>
          <a:endParaRPr lang="en-GB" sz="2700" kern="1200"/>
        </a:p>
      </dsp:txBody>
      <dsp:txXfrm rot="-5400000">
        <a:off x="1018954" y="48724"/>
        <a:ext cx="8445950" cy="853795"/>
      </dsp:txXfrm>
    </dsp:sp>
    <dsp:sp modelId="{7490F2B2-E021-46E2-9A66-3BD8AC49CABB}">
      <dsp:nvSpPr>
        <dsp:cNvPr id="0" name=""/>
        <dsp:cNvSpPr/>
      </dsp:nvSpPr>
      <dsp:spPr>
        <a:xfrm rot="5400000">
          <a:off x="-218347" y="1480621"/>
          <a:ext cx="1455648" cy="1018954"/>
        </a:xfrm>
        <a:prstGeom prst="chevron">
          <a:avLst/>
        </a:prstGeom>
        <a:solidFill>
          <a:srgbClr val="C49951"/>
        </a:solidFill>
        <a:ln w="15875" cap="flat" cmpd="sng" algn="ctr">
          <a:solidFill>
            <a:srgbClr val="C499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kern="1200"/>
            <a:t>⚖️ Regulatory Hurdles</a:t>
          </a:r>
        </a:p>
      </dsp:txBody>
      <dsp:txXfrm rot="-5400000">
        <a:off x="0" y="1771751"/>
        <a:ext cx="1018954" cy="436694"/>
      </dsp:txXfrm>
    </dsp:sp>
    <dsp:sp modelId="{55B3B66F-3652-4756-A625-5E6D762B7372}">
      <dsp:nvSpPr>
        <dsp:cNvPr id="0" name=""/>
        <dsp:cNvSpPr/>
      </dsp:nvSpPr>
      <dsp:spPr>
        <a:xfrm rot="5400000">
          <a:off x="4791937" y="-2510708"/>
          <a:ext cx="946171" cy="8492138"/>
        </a:xfrm>
        <a:prstGeom prst="round2SameRect">
          <a:avLst/>
        </a:prstGeom>
        <a:solidFill>
          <a:schemeClr val="lt1">
            <a:alpha val="90000"/>
            <a:hueOff val="0"/>
            <a:satOff val="0"/>
            <a:lumOff val="0"/>
            <a:alphaOff val="0"/>
          </a:schemeClr>
        </a:solidFill>
        <a:ln w="15875" cap="flat" cmpd="sng" algn="ctr">
          <a:solidFill>
            <a:srgbClr val="C49951"/>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GB" sz="2700" kern="1200">
              <a:latin typeface="Aptos Display" panose="02110004020202020204"/>
            </a:rPr>
            <a:t>Lengthy initiation processes</a:t>
          </a:r>
          <a:endParaRPr lang="en-GB" sz="2700" kern="1200"/>
        </a:p>
        <a:p>
          <a:pPr marL="228600" lvl="1" indent="-228600" algn="l" defTabSz="1200150" rtl="0">
            <a:lnSpc>
              <a:spcPct val="90000"/>
            </a:lnSpc>
            <a:spcBef>
              <a:spcPct val="0"/>
            </a:spcBef>
            <a:spcAft>
              <a:spcPct val="15000"/>
            </a:spcAft>
            <a:buChar char="•"/>
          </a:pPr>
          <a:r>
            <a:rPr lang="en-GB" sz="2700" kern="1200">
              <a:latin typeface="Aptos Display" panose="02110004020202020204"/>
            </a:rPr>
            <a:t>Annual costs associated with regulatory compliance</a:t>
          </a:r>
          <a:endParaRPr lang="en-GB" sz="2700" kern="1200"/>
        </a:p>
      </dsp:txBody>
      <dsp:txXfrm rot="-5400000">
        <a:off x="1018954" y="1308463"/>
        <a:ext cx="8445950" cy="853795"/>
      </dsp:txXfrm>
    </dsp:sp>
    <dsp:sp modelId="{9ABDB475-9659-4D97-84F6-F9926A8A6506}">
      <dsp:nvSpPr>
        <dsp:cNvPr id="0" name=""/>
        <dsp:cNvSpPr/>
      </dsp:nvSpPr>
      <dsp:spPr>
        <a:xfrm rot="5400000">
          <a:off x="-218347" y="2740360"/>
          <a:ext cx="1455648" cy="1018954"/>
        </a:xfrm>
        <a:prstGeom prst="chevron">
          <a:avLst/>
        </a:prstGeom>
        <a:solidFill>
          <a:srgbClr val="E7B005"/>
        </a:solidFill>
        <a:ln w="15875" cap="flat" cmpd="sng" algn="ctr">
          <a:solidFill>
            <a:srgbClr val="E7B0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kern="1200"/>
            <a:t>🛠️ No Customization Tools</a:t>
          </a:r>
        </a:p>
      </dsp:txBody>
      <dsp:txXfrm rot="-5400000">
        <a:off x="0" y="3031490"/>
        <a:ext cx="1018954" cy="436694"/>
      </dsp:txXfrm>
    </dsp:sp>
    <dsp:sp modelId="{6CA7CB10-33DA-4C24-9DC5-753DFA18B81A}">
      <dsp:nvSpPr>
        <dsp:cNvPr id="0" name=""/>
        <dsp:cNvSpPr/>
      </dsp:nvSpPr>
      <dsp:spPr>
        <a:xfrm rot="5400000">
          <a:off x="4791937" y="-1250970"/>
          <a:ext cx="946171" cy="8492138"/>
        </a:xfrm>
        <a:prstGeom prst="round2SameRect">
          <a:avLst/>
        </a:prstGeom>
        <a:solidFill>
          <a:schemeClr val="lt1">
            <a:alpha val="90000"/>
            <a:hueOff val="0"/>
            <a:satOff val="0"/>
            <a:lumOff val="0"/>
            <a:alphaOff val="0"/>
          </a:schemeClr>
        </a:solidFill>
        <a:ln w="15875" cap="flat" cmpd="sng" algn="ctr">
          <a:solidFill>
            <a:srgbClr val="E7B005"/>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GB" sz="2700" b="0" kern="1200"/>
            <a:t>Limited </a:t>
          </a:r>
          <a:r>
            <a:rPr lang="en-GB" sz="2700" b="0" kern="1200">
              <a:latin typeface="Aptos Display" panose="02110004020202020204"/>
            </a:rPr>
            <a:t>customization</a:t>
          </a:r>
          <a:endParaRPr lang="en-GB" sz="2700" kern="1200"/>
        </a:p>
        <a:p>
          <a:pPr marL="228600" lvl="1" indent="-228600" algn="l" defTabSz="1200150" rtl="0">
            <a:lnSpc>
              <a:spcPct val="90000"/>
            </a:lnSpc>
            <a:spcBef>
              <a:spcPct val="0"/>
            </a:spcBef>
            <a:spcAft>
              <a:spcPct val="15000"/>
            </a:spcAft>
            <a:buChar char="•"/>
          </a:pPr>
          <a:r>
            <a:rPr lang="en-GB" sz="2700" kern="1200">
              <a:latin typeface="Aptos Display" panose="02110004020202020204"/>
            </a:rPr>
            <a:t>Lack of personalization and flexibility</a:t>
          </a:r>
          <a:endParaRPr lang="en-GB" sz="2700" kern="1200"/>
        </a:p>
      </dsp:txBody>
      <dsp:txXfrm rot="-5400000">
        <a:off x="1018954" y="2568201"/>
        <a:ext cx="8445950" cy="853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A1AB7-737E-DF4D-A243-860A1D34CBFF}" type="datetimeFigureOut">
              <a:rPr lang="en-US" smtClean="0"/>
              <a:t>4/30/25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13DC9-3EB2-574C-9C01-4F9EE2C42399}" type="slidenum">
              <a:rPr lang="en-US" smtClean="0"/>
              <a:t>‹#›</a:t>
            </a:fld>
            <a:endParaRPr lang="en-US"/>
          </a:p>
        </p:txBody>
      </p:sp>
    </p:spTree>
    <p:extLst>
      <p:ext uri="{BB962C8B-B14F-4D97-AF65-F5344CB8AC3E}">
        <p14:creationId xmlns:p14="http://schemas.microsoft.com/office/powerpoint/2010/main" val="201530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1FA8-5D15-626C-B611-41F4B30BD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FF411-4141-92BD-D3F1-A7670DE25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9A879-0B96-3546-3203-2BAC41DFE0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54F429-A714-0372-C3E5-3EC50E24E7ED}"/>
              </a:ext>
            </a:extLst>
          </p:cNvPr>
          <p:cNvSpPr>
            <a:spLocks noGrp="1"/>
          </p:cNvSpPr>
          <p:nvPr>
            <p:ph type="sldNum" sz="quarter" idx="5"/>
          </p:nvPr>
        </p:nvSpPr>
        <p:spPr/>
        <p:txBody>
          <a:bodyPr/>
          <a:lstStyle/>
          <a:p>
            <a:fld id="{87213DC9-3EB2-574C-9C01-4F9EE2C42399}" type="slidenum">
              <a:rPr lang="en-US" smtClean="0"/>
              <a:t>1</a:t>
            </a:fld>
            <a:endParaRPr lang="en-US"/>
          </a:p>
        </p:txBody>
      </p:sp>
    </p:spTree>
    <p:extLst>
      <p:ext uri="{BB962C8B-B14F-4D97-AF65-F5344CB8AC3E}">
        <p14:creationId xmlns:p14="http://schemas.microsoft.com/office/powerpoint/2010/main" val="7726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8DC0-97B3-9A67-56F0-237948C4D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FC586-0FE9-70F6-4080-A4DFD1D27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508BB-6376-7D9B-69C0-E75B20C0F6ED}"/>
              </a:ext>
            </a:extLst>
          </p:cNvPr>
          <p:cNvSpPr>
            <a:spLocks noGrp="1"/>
          </p:cNvSpPr>
          <p:nvPr>
            <p:ph type="body" idx="1"/>
          </p:nvPr>
        </p:nvSpPr>
        <p:spPr/>
        <p:txBody>
          <a:bodyPr/>
          <a:lstStyle/>
          <a:p>
            <a:r>
              <a:rPr lang="en-US"/>
              <a:t>Bullet points: - digital badging system co-developed with Barry-Wehmiller</a:t>
            </a:r>
          </a:p>
          <a:p>
            <a:r>
              <a:rPr lang="en-US"/>
              <a:t>	- leaderboard for engagement and metrics</a:t>
            </a:r>
          </a:p>
          <a:p>
            <a:r>
              <a:rPr lang="en-US"/>
              <a:t>	- modern UI/UX design</a:t>
            </a:r>
          </a:p>
          <a:p>
            <a:r>
              <a:rPr lang="en-US"/>
              <a:t>	- gamified leadership development</a:t>
            </a:r>
          </a:p>
        </p:txBody>
      </p:sp>
      <p:sp>
        <p:nvSpPr>
          <p:cNvPr id="4" name="Slide Number Placeholder 3">
            <a:extLst>
              <a:ext uri="{FF2B5EF4-FFF2-40B4-BE49-F238E27FC236}">
                <a16:creationId xmlns:a16="http://schemas.microsoft.com/office/drawing/2014/main" id="{C2CC41DE-0F58-60E5-7113-97B37924FC5A}"/>
              </a:ext>
            </a:extLst>
          </p:cNvPr>
          <p:cNvSpPr>
            <a:spLocks noGrp="1"/>
          </p:cNvSpPr>
          <p:nvPr>
            <p:ph type="sldNum" sz="quarter" idx="5"/>
          </p:nvPr>
        </p:nvSpPr>
        <p:spPr/>
        <p:txBody>
          <a:bodyPr/>
          <a:lstStyle/>
          <a:p>
            <a:fld id="{87213DC9-3EB2-574C-9C01-4F9EE2C42399}" type="slidenum">
              <a:rPr lang="en-US" smtClean="0"/>
              <a:t>10</a:t>
            </a:fld>
            <a:endParaRPr lang="en-US"/>
          </a:p>
        </p:txBody>
      </p:sp>
    </p:spTree>
    <p:extLst>
      <p:ext uri="{BB962C8B-B14F-4D97-AF65-F5344CB8AC3E}">
        <p14:creationId xmlns:p14="http://schemas.microsoft.com/office/powerpoint/2010/main" val="101868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AD5C3-265F-6250-4DA3-4505A668A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E3934-7D97-5497-524A-731719F13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EF65A-2529-30EA-D9AC-D53020E569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A90BFE-3454-0396-03C0-31C4D7C43542}"/>
              </a:ext>
            </a:extLst>
          </p:cNvPr>
          <p:cNvSpPr>
            <a:spLocks noGrp="1"/>
          </p:cNvSpPr>
          <p:nvPr>
            <p:ph type="sldNum" sz="quarter" idx="5"/>
          </p:nvPr>
        </p:nvSpPr>
        <p:spPr/>
        <p:txBody>
          <a:bodyPr/>
          <a:lstStyle/>
          <a:p>
            <a:fld id="{87213DC9-3EB2-574C-9C01-4F9EE2C42399}" type="slidenum">
              <a:rPr lang="en-US" smtClean="0"/>
              <a:t>11</a:t>
            </a:fld>
            <a:endParaRPr lang="en-US"/>
          </a:p>
        </p:txBody>
      </p:sp>
    </p:spTree>
    <p:extLst>
      <p:ext uri="{BB962C8B-B14F-4D97-AF65-F5344CB8AC3E}">
        <p14:creationId xmlns:p14="http://schemas.microsoft.com/office/powerpoint/2010/main" val="194502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F01AB-624A-FE5C-7562-A824155F4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7E683-7FBE-E249-2882-0FD739A17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B8B3B-5CF9-8292-302E-AF3A4159C7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852D98-E7C3-3CAB-ED52-117632F3495C}"/>
              </a:ext>
            </a:extLst>
          </p:cNvPr>
          <p:cNvSpPr>
            <a:spLocks noGrp="1"/>
          </p:cNvSpPr>
          <p:nvPr>
            <p:ph type="sldNum" sz="quarter" idx="5"/>
          </p:nvPr>
        </p:nvSpPr>
        <p:spPr/>
        <p:txBody>
          <a:bodyPr/>
          <a:lstStyle/>
          <a:p>
            <a:fld id="{87213DC9-3EB2-574C-9C01-4F9EE2C42399}" type="slidenum">
              <a:rPr lang="en-US" smtClean="0"/>
              <a:t>12</a:t>
            </a:fld>
            <a:endParaRPr lang="en-US"/>
          </a:p>
        </p:txBody>
      </p:sp>
    </p:spTree>
    <p:extLst>
      <p:ext uri="{BB962C8B-B14F-4D97-AF65-F5344CB8AC3E}">
        <p14:creationId xmlns:p14="http://schemas.microsoft.com/office/powerpoint/2010/main" val="22622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4C00-54EC-A114-9780-F3034C22B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F1A47-C91E-78D2-6200-F382A9AC6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7C0F9-C3F8-C474-8A92-E93516706B28}"/>
              </a:ext>
            </a:extLst>
          </p:cNvPr>
          <p:cNvSpPr>
            <a:spLocks noGrp="1"/>
          </p:cNvSpPr>
          <p:nvPr>
            <p:ph type="body" idx="1"/>
          </p:nvPr>
        </p:nvSpPr>
        <p:spPr/>
        <p:txBody>
          <a:bodyPr/>
          <a:lstStyle/>
          <a:p>
            <a:r>
              <a:rPr lang="en-US" b="1"/>
              <a:t>May – July:</a:t>
            </a:r>
            <a:r>
              <a:rPr lang="en-US"/>
              <a:t> Conceptualize idea for Blockchain Powered Marketplace Custom Index Fund and assemble core personnel like founders, blockchain developers, financial experts, and legal advisors</a:t>
            </a:r>
          </a:p>
          <a:p>
            <a:r>
              <a:rPr lang="en-US" b="1"/>
              <a:t>August – September</a:t>
            </a:r>
            <a:r>
              <a:rPr lang="en-US"/>
              <a:t>: Conduct competitive analysis into the market and explore potential partnerships with fintech/banks. Also develop our </a:t>
            </a:r>
            <a:r>
              <a:rPr lang="en-US" err="1"/>
              <a:t>protoype</a:t>
            </a:r>
            <a:r>
              <a:rPr lang="en-US"/>
              <a:t> focusing on core </a:t>
            </a:r>
            <a:r>
              <a:rPr lang="en-US" err="1"/>
              <a:t>feaures</a:t>
            </a:r>
            <a:r>
              <a:rPr lang="en-US"/>
              <a:t> of: fund creation, smart contracts, and marketplace interface.</a:t>
            </a:r>
          </a:p>
          <a:p>
            <a:r>
              <a:rPr lang="en-US" b="1"/>
              <a:t>October</a:t>
            </a:r>
            <a:r>
              <a:rPr lang="en-US"/>
              <a:t>: Finalize pitch, business plan, and financial projections while networking at start-up events alongside fintech conferences. We will also fine-tune the prototype based on feedback. </a:t>
            </a:r>
          </a:p>
          <a:p>
            <a:r>
              <a:rPr lang="en-US" b="1"/>
              <a:t>Oct </a:t>
            </a:r>
            <a:r>
              <a:rPr lang="en-US"/>
              <a:t>– </a:t>
            </a:r>
            <a:r>
              <a:rPr lang="en-US" b="1"/>
              <a:t>Dec</a:t>
            </a:r>
            <a:r>
              <a:rPr lang="en-US"/>
              <a:t>: Finalize minimum viable product with essential features, hire additional developers and staff, bring in investors, and continue to refine product based on feedback. </a:t>
            </a:r>
          </a:p>
          <a:p>
            <a:r>
              <a:rPr lang="en-US" b="1"/>
              <a:t>Jan </a:t>
            </a:r>
            <a:r>
              <a:rPr lang="en-US"/>
              <a:t>– </a:t>
            </a:r>
            <a:r>
              <a:rPr lang="en-US" b="1"/>
              <a:t>Feb</a:t>
            </a:r>
            <a:r>
              <a:rPr lang="en-US"/>
              <a:t>: Launch a private better to test platform functionality. Collect user experience and check accuracy of index funds. Procure marketing materials for a public launch</a:t>
            </a:r>
          </a:p>
          <a:p>
            <a:r>
              <a:rPr lang="en-US" b="1"/>
              <a:t>Feb </a:t>
            </a:r>
            <a:r>
              <a:rPr lang="en-US"/>
              <a:t>– </a:t>
            </a:r>
            <a:r>
              <a:rPr lang="en-US" b="1"/>
              <a:t>May</a:t>
            </a:r>
            <a:r>
              <a:rPr lang="en-US"/>
              <a:t>: Launch platform to the public with user  acquisition strategies like referrals  and targeted ads. We will also start scaling company's operations of customer service, marketing, and legal support.</a:t>
            </a:r>
          </a:p>
          <a:p>
            <a:r>
              <a:rPr lang="en-US" b="1"/>
              <a:t>Fall 2026</a:t>
            </a:r>
            <a:r>
              <a:rPr lang="en-US"/>
              <a:t>: Continue to expand product by adding more customization options while focusing on customer retention strategies and improve UI. Expand the team with more staff while actively monitoring for new potential regulatory practices. </a:t>
            </a:r>
          </a:p>
          <a:p>
            <a:r>
              <a:rPr lang="en-US" b="1"/>
              <a:t>Final Remarks</a:t>
            </a:r>
            <a:r>
              <a:rPr lang="en-US"/>
              <a:t>: This timeline provides a structured approach for our plan to launch </a:t>
            </a:r>
            <a:r>
              <a:rPr lang="en-US" err="1"/>
              <a:t>fundforge</a:t>
            </a:r>
            <a:r>
              <a:rPr lang="en-US"/>
              <a:t> while considering key elements like: product development, investor engagement, and market entry. </a:t>
            </a:r>
          </a:p>
          <a:p>
            <a:endParaRPr lang="en-US"/>
          </a:p>
          <a:p>
            <a:endParaRPr lang="en-US"/>
          </a:p>
          <a:p>
            <a:endParaRPr lang="en-US"/>
          </a:p>
        </p:txBody>
      </p:sp>
      <p:sp>
        <p:nvSpPr>
          <p:cNvPr id="4" name="Slide Number Placeholder 3">
            <a:extLst>
              <a:ext uri="{FF2B5EF4-FFF2-40B4-BE49-F238E27FC236}">
                <a16:creationId xmlns:a16="http://schemas.microsoft.com/office/drawing/2014/main" id="{069F5107-8C54-5A1D-9CD4-9FC5405C545C}"/>
              </a:ext>
            </a:extLst>
          </p:cNvPr>
          <p:cNvSpPr>
            <a:spLocks noGrp="1"/>
          </p:cNvSpPr>
          <p:nvPr>
            <p:ph type="sldNum" sz="quarter" idx="5"/>
          </p:nvPr>
        </p:nvSpPr>
        <p:spPr/>
        <p:txBody>
          <a:bodyPr/>
          <a:lstStyle/>
          <a:p>
            <a:fld id="{87213DC9-3EB2-574C-9C01-4F9EE2C42399}" type="slidenum">
              <a:rPr lang="en-US" smtClean="0"/>
              <a:t>13</a:t>
            </a:fld>
            <a:endParaRPr lang="en-US"/>
          </a:p>
        </p:txBody>
      </p:sp>
    </p:spTree>
    <p:extLst>
      <p:ext uri="{BB962C8B-B14F-4D97-AF65-F5344CB8AC3E}">
        <p14:creationId xmlns:p14="http://schemas.microsoft.com/office/powerpoint/2010/main" val="347501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2630E-C252-C1F9-BC72-9B59DC80B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A51EC-6FC4-0B81-71CD-0A1DD67CD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7A799-5C16-B5A0-AFF8-AD890933CF4E}"/>
              </a:ext>
            </a:extLst>
          </p:cNvPr>
          <p:cNvSpPr>
            <a:spLocks noGrp="1"/>
          </p:cNvSpPr>
          <p:nvPr>
            <p:ph type="body" idx="1"/>
          </p:nvPr>
        </p:nvSpPr>
        <p:spPr/>
        <p:txBody>
          <a:bodyPr/>
          <a:lstStyle/>
          <a:p>
            <a:r>
              <a:rPr lang="en-US"/>
              <a:t>This is our revenue model based off of events from our timeline. You can see we'll start with developing our MVP which will cost $200,000 due to stuff like... (on slide). We will then move forward toward a beta test and a public launch. Eventually, we will end with our refinement and maintenance of FundForge</a:t>
            </a:r>
          </a:p>
        </p:txBody>
      </p:sp>
      <p:sp>
        <p:nvSpPr>
          <p:cNvPr id="4" name="Slide Number Placeholder 3">
            <a:extLst>
              <a:ext uri="{FF2B5EF4-FFF2-40B4-BE49-F238E27FC236}">
                <a16:creationId xmlns:a16="http://schemas.microsoft.com/office/drawing/2014/main" id="{73F2B5DF-0CF6-904A-1D69-AEFB913052F4}"/>
              </a:ext>
            </a:extLst>
          </p:cNvPr>
          <p:cNvSpPr>
            <a:spLocks noGrp="1"/>
          </p:cNvSpPr>
          <p:nvPr>
            <p:ph type="sldNum" sz="quarter" idx="5"/>
          </p:nvPr>
        </p:nvSpPr>
        <p:spPr/>
        <p:txBody>
          <a:bodyPr/>
          <a:lstStyle/>
          <a:p>
            <a:fld id="{87213DC9-3EB2-574C-9C01-4F9EE2C42399}" type="slidenum">
              <a:rPr lang="en-US" smtClean="0"/>
              <a:t>14</a:t>
            </a:fld>
            <a:endParaRPr lang="en-US"/>
          </a:p>
        </p:txBody>
      </p:sp>
    </p:spTree>
    <p:extLst>
      <p:ext uri="{BB962C8B-B14F-4D97-AF65-F5344CB8AC3E}">
        <p14:creationId xmlns:p14="http://schemas.microsoft.com/office/powerpoint/2010/main" val="285119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1043-7F9E-55BB-C6A3-2D2FEE4F9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029CD-403D-2D2F-AA56-C060632B8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51C4D-793C-CE0D-52BF-1A398ECD6598}"/>
              </a:ext>
            </a:extLst>
          </p:cNvPr>
          <p:cNvSpPr>
            <a:spLocks noGrp="1"/>
          </p:cNvSpPr>
          <p:nvPr>
            <p:ph type="body" idx="1"/>
          </p:nvPr>
        </p:nvSpPr>
        <p:spPr/>
        <p:txBody>
          <a:bodyPr/>
          <a:lstStyle/>
          <a:p>
            <a:r>
              <a:rPr lang="en-US"/>
              <a:t>The future of investment is here!</a:t>
            </a:r>
          </a:p>
          <a:p>
            <a:endParaRPr lang="en-US"/>
          </a:p>
          <a:p>
            <a:r>
              <a:rPr lang="en-US"/>
              <a:t>We've built a platform poised to transform how people invest index funds while protected by blockchain technology and being transparent. </a:t>
            </a:r>
          </a:p>
          <a:p>
            <a:endParaRPr lang="en-US"/>
          </a:p>
          <a:p>
            <a:r>
              <a:rPr lang="en-US"/>
              <a:t>This is not just a product, this is a way to revolutionize a whole industry.</a:t>
            </a:r>
          </a:p>
          <a:p>
            <a:endParaRPr lang="en-US"/>
          </a:p>
          <a:p>
            <a:r>
              <a:rPr lang="en-US"/>
              <a:t>So the time to act is now, join us at fundforge to build the future of investment together. </a:t>
            </a:r>
          </a:p>
          <a:p>
            <a:endParaRPr lang="en-US"/>
          </a:p>
          <a:p>
            <a:r>
              <a:rPr lang="en-US"/>
              <a:t>Thank you. Question, Comments, Concerns?</a:t>
            </a:r>
          </a:p>
        </p:txBody>
      </p:sp>
      <p:sp>
        <p:nvSpPr>
          <p:cNvPr id="4" name="Slide Number Placeholder 3">
            <a:extLst>
              <a:ext uri="{FF2B5EF4-FFF2-40B4-BE49-F238E27FC236}">
                <a16:creationId xmlns:a16="http://schemas.microsoft.com/office/drawing/2014/main" id="{3D94B2B6-85AA-0C46-7B24-BA6F2F6A8E5D}"/>
              </a:ext>
            </a:extLst>
          </p:cNvPr>
          <p:cNvSpPr>
            <a:spLocks noGrp="1"/>
          </p:cNvSpPr>
          <p:nvPr>
            <p:ph type="sldNum" sz="quarter" idx="5"/>
          </p:nvPr>
        </p:nvSpPr>
        <p:spPr/>
        <p:txBody>
          <a:bodyPr/>
          <a:lstStyle/>
          <a:p>
            <a:fld id="{87213DC9-3EB2-574C-9C01-4F9EE2C42399}" type="slidenum">
              <a:rPr lang="en-US" smtClean="0"/>
              <a:t>15</a:t>
            </a:fld>
            <a:endParaRPr lang="en-US"/>
          </a:p>
        </p:txBody>
      </p:sp>
    </p:spTree>
    <p:extLst>
      <p:ext uri="{BB962C8B-B14F-4D97-AF65-F5344CB8AC3E}">
        <p14:creationId xmlns:p14="http://schemas.microsoft.com/office/powerpoint/2010/main" val="31827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259DB-8707-675D-A64F-673F9D4EF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78EAA-1A54-4019-582C-8C6C61723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749E8-B9D0-6A24-DF39-F46A399653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9530D8-A863-7ABD-1234-C2A782ED734D}"/>
              </a:ext>
            </a:extLst>
          </p:cNvPr>
          <p:cNvSpPr>
            <a:spLocks noGrp="1"/>
          </p:cNvSpPr>
          <p:nvPr>
            <p:ph type="sldNum" sz="quarter" idx="5"/>
          </p:nvPr>
        </p:nvSpPr>
        <p:spPr/>
        <p:txBody>
          <a:bodyPr/>
          <a:lstStyle/>
          <a:p>
            <a:fld id="{87213DC9-3EB2-574C-9C01-4F9EE2C42399}" type="slidenum">
              <a:rPr lang="en-US" smtClean="0"/>
              <a:t>2</a:t>
            </a:fld>
            <a:endParaRPr lang="en-US"/>
          </a:p>
        </p:txBody>
      </p:sp>
    </p:spTree>
    <p:extLst>
      <p:ext uri="{BB962C8B-B14F-4D97-AF65-F5344CB8AC3E}">
        <p14:creationId xmlns:p14="http://schemas.microsoft.com/office/powerpoint/2010/main" val="66805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AB5F-3F8F-835F-22B8-2B31A9FF9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EF33A-E185-BABE-2C0B-8C9100761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91EB3-BC50-2FD8-F3DE-B2AD8FFD23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9519E6-5157-E042-6C81-CB5AC1360084}"/>
              </a:ext>
            </a:extLst>
          </p:cNvPr>
          <p:cNvSpPr>
            <a:spLocks noGrp="1"/>
          </p:cNvSpPr>
          <p:nvPr>
            <p:ph type="sldNum" sz="quarter" idx="5"/>
          </p:nvPr>
        </p:nvSpPr>
        <p:spPr/>
        <p:txBody>
          <a:bodyPr/>
          <a:lstStyle/>
          <a:p>
            <a:fld id="{87213DC9-3EB2-574C-9C01-4F9EE2C42399}" type="slidenum">
              <a:rPr lang="en-US" smtClean="0"/>
              <a:t>3</a:t>
            </a:fld>
            <a:endParaRPr lang="en-US"/>
          </a:p>
        </p:txBody>
      </p:sp>
    </p:spTree>
    <p:extLst>
      <p:ext uri="{BB962C8B-B14F-4D97-AF65-F5344CB8AC3E}">
        <p14:creationId xmlns:p14="http://schemas.microsoft.com/office/powerpoint/2010/main" val="40664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BAEE4-E8D4-C838-610F-C6C07838D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3476B-556D-2AC2-6F05-37B4AE57C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7874E-1BB6-AA8C-7B4C-73B11E0170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1E3E86-0E2F-9CDA-39F7-BE8AF61E09C1}"/>
              </a:ext>
            </a:extLst>
          </p:cNvPr>
          <p:cNvSpPr>
            <a:spLocks noGrp="1"/>
          </p:cNvSpPr>
          <p:nvPr>
            <p:ph type="sldNum" sz="quarter" idx="5"/>
          </p:nvPr>
        </p:nvSpPr>
        <p:spPr/>
        <p:txBody>
          <a:bodyPr/>
          <a:lstStyle/>
          <a:p>
            <a:fld id="{87213DC9-3EB2-574C-9C01-4F9EE2C42399}" type="slidenum">
              <a:rPr lang="en-US" smtClean="0"/>
              <a:t>4</a:t>
            </a:fld>
            <a:endParaRPr lang="en-US"/>
          </a:p>
        </p:txBody>
      </p:sp>
    </p:spTree>
    <p:extLst>
      <p:ext uri="{BB962C8B-B14F-4D97-AF65-F5344CB8AC3E}">
        <p14:creationId xmlns:p14="http://schemas.microsoft.com/office/powerpoint/2010/main" val="194929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4B9CE-F9B5-ED22-8E21-EE1DAF99E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08846-20C0-E19D-4B49-D53611B9C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B1216-AD03-2773-396C-59C78401BC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8FC622-F510-B1A2-FC93-6D2B0425F30F}"/>
              </a:ext>
            </a:extLst>
          </p:cNvPr>
          <p:cNvSpPr>
            <a:spLocks noGrp="1"/>
          </p:cNvSpPr>
          <p:nvPr>
            <p:ph type="sldNum" sz="quarter" idx="5"/>
          </p:nvPr>
        </p:nvSpPr>
        <p:spPr/>
        <p:txBody>
          <a:bodyPr/>
          <a:lstStyle/>
          <a:p>
            <a:fld id="{87213DC9-3EB2-574C-9C01-4F9EE2C42399}" type="slidenum">
              <a:rPr lang="en-US" smtClean="0"/>
              <a:t>5</a:t>
            </a:fld>
            <a:endParaRPr lang="en-US"/>
          </a:p>
        </p:txBody>
      </p:sp>
    </p:spTree>
    <p:extLst>
      <p:ext uri="{BB962C8B-B14F-4D97-AF65-F5344CB8AC3E}">
        <p14:creationId xmlns:p14="http://schemas.microsoft.com/office/powerpoint/2010/main" val="403361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9E421-BE81-54D5-2F52-F49708937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F54EE-3C22-18CF-D290-499D281BD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1595E-7393-D9E7-7CA8-8BFB50DF33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D32EE4-FEFF-D91F-A080-4577DB5666AF}"/>
              </a:ext>
            </a:extLst>
          </p:cNvPr>
          <p:cNvSpPr>
            <a:spLocks noGrp="1"/>
          </p:cNvSpPr>
          <p:nvPr>
            <p:ph type="sldNum" sz="quarter" idx="5"/>
          </p:nvPr>
        </p:nvSpPr>
        <p:spPr/>
        <p:txBody>
          <a:bodyPr/>
          <a:lstStyle/>
          <a:p>
            <a:fld id="{87213DC9-3EB2-574C-9C01-4F9EE2C42399}" type="slidenum">
              <a:rPr lang="en-US" smtClean="0"/>
              <a:t>6</a:t>
            </a:fld>
            <a:endParaRPr lang="en-US"/>
          </a:p>
        </p:txBody>
      </p:sp>
    </p:spTree>
    <p:extLst>
      <p:ext uri="{BB962C8B-B14F-4D97-AF65-F5344CB8AC3E}">
        <p14:creationId xmlns:p14="http://schemas.microsoft.com/office/powerpoint/2010/main" val="126877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1390D-83B9-6626-D317-9FCFC108C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199B0-6984-7A98-023C-19B18227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2BBA8-5438-2954-B66B-384693A033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8B892F-8FAE-218C-F81B-0CA63D488FAA}"/>
              </a:ext>
            </a:extLst>
          </p:cNvPr>
          <p:cNvSpPr>
            <a:spLocks noGrp="1"/>
          </p:cNvSpPr>
          <p:nvPr>
            <p:ph type="sldNum" sz="quarter" idx="5"/>
          </p:nvPr>
        </p:nvSpPr>
        <p:spPr/>
        <p:txBody>
          <a:bodyPr/>
          <a:lstStyle/>
          <a:p>
            <a:fld id="{87213DC9-3EB2-574C-9C01-4F9EE2C42399}" type="slidenum">
              <a:rPr lang="en-US" smtClean="0"/>
              <a:t>7</a:t>
            </a:fld>
            <a:endParaRPr lang="en-US"/>
          </a:p>
        </p:txBody>
      </p:sp>
    </p:spTree>
    <p:extLst>
      <p:ext uri="{BB962C8B-B14F-4D97-AF65-F5344CB8AC3E}">
        <p14:creationId xmlns:p14="http://schemas.microsoft.com/office/powerpoint/2010/main" val="300993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C46D2-2F24-CEF9-0731-B93C87210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57645-6B0A-8202-BA04-DDB918C29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2260C-C432-6282-5E1A-99161DA1B0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F27E3C-57F5-4019-3F28-65E25436CF29}"/>
              </a:ext>
            </a:extLst>
          </p:cNvPr>
          <p:cNvSpPr>
            <a:spLocks noGrp="1"/>
          </p:cNvSpPr>
          <p:nvPr>
            <p:ph type="sldNum" sz="quarter" idx="5"/>
          </p:nvPr>
        </p:nvSpPr>
        <p:spPr/>
        <p:txBody>
          <a:bodyPr/>
          <a:lstStyle/>
          <a:p>
            <a:fld id="{87213DC9-3EB2-574C-9C01-4F9EE2C42399}" type="slidenum">
              <a:rPr lang="en-US" smtClean="0"/>
              <a:t>8</a:t>
            </a:fld>
            <a:endParaRPr lang="en-US"/>
          </a:p>
        </p:txBody>
      </p:sp>
    </p:spTree>
    <p:extLst>
      <p:ext uri="{BB962C8B-B14F-4D97-AF65-F5344CB8AC3E}">
        <p14:creationId xmlns:p14="http://schemas.microsoft.com/office/powerpoint/2010/main" val="386396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2BA1F-C302-9FB4-FF17-409906CAC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0E7C4-25F4-946A-06D3-400466E87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E2B96-53B8-1A24-5D4A-173985AAA1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68E59E-4C1A-936B-830B-AEFB57F3BEE6}"/>
              </a:ext>
            </a:extLst>
          </p:cNvPr>
          <p:cNvSpPr>
            <a:spLocks noGrp="1"/>
          </p:cNvSpPr>
          <p:nvPr>
            <p:ph type="sldNum" sz="quarter" idx="5"/>
          </p:nvPr>
        </p:nvSpPr>
        <p:spPr/>
        <p:txBody>
          <a:bodyPr/>
          <a:lstStyle/>
          <a:p>
            <a:fld id="{87213DC9-3EB2-574C-9C01-4F9EE2C42399}" type="slidenum">
              <a:rPr lang="en-US" smtClean="0"/>
              <a:t>9</a:t>
            </a:fld>
            <a:endParaRPr lang="en-US"/>
          </a:p>
        </p:txBody>
      </p:sp>
    </p:spTree>
    <p:extLst>
      <p:ext uri="{BB962C8B-B14F-4D97-AF65-F5344CB8AC3E}">
        <p14:creationId xmlns:p14="http://schemas.microsoft.com/office/powerpoint/2010/main" val="315319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958687-507A-F649-9780-312FB27A57C6}" type="datetimeFigureOut">
              <a:rPr lang="en-US" smtClean="0"/>
              <a:t>4/30/25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3EF60D4-EB55-A74B-A1DC-B8DA827192C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08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58687-507A-F649-9780-312FB27A57C6}"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60D4-EB55-A74B-A1DC-B8DA827192C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741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58687-507A-F649-9780-312FB27A57C6}"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60D4-EB55-A74B-A1DC-B8DA827192C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27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58687-507A-F649-9780-312FB27A57C6}"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60D4-EB55-A74B-A1DC-B8DA827192C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274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958687-507A-F649-9780-312FB27A57C6}" type="datetimeFigureOut">
              <a:rPr lang="en-US" smtClean="0"/>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F60D4-EB55-A74B-A1DC-B8DA827192C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516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958687-507A-F649-9780-312FB27A57C6}" type="datetimeFigureOut">
              <a:rPr lang="en-US" smtClean="0"/>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F60D4-EB55-A74B-A1DC-B8DA827192C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688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958687-507A-F649-9780-312FB27A57C6}" type="datetimeFigureOut">
              <a:rPr lang="en-US" smtClean="0"/>
              <a:t>4/30/25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F60D4-EB55-A74B-A1DC-B8DA827192C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041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958687-507A-F649-9780-312FB27A57C6}" type="datetimeFigureOut">
              <a:rPr lang="en-US" smtClean="0"/>
              <a:t>4/30/25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F60D4-EB55-A74B-A1DC-B8DA827192C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469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58687-507A-F649-9780-312FB27A57C6}" type="datetimeFigureOut">
              <a:rPr lang="en-US" smtClean="0"/>
              <a:t>4/30/25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F60D4-EB55-A74B-A1DC-B8DA827192C7}" type="slidenum">
              <a:rPr lang="en-US" smtClean="0"/>
              <a:t>‹#›</a:t>
            </a:fld>
            <a:endParaRPr lang="en-US"/>
          </a:p>
        </p:txBody>
      </p:sp>
    </p:spTree>
    <p:extLst>
      <p:ext uri="{BB962C8B-B14F-4D97-AF65-F5344CB8AC3E}">
        <p14:creationId xmlns:p14="http://schemas.microsoft.com/office/powerpoint/2010/main" val="260805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58687-507A-F649-9780-312FB27A57C6}" type="datetimeFigureOut">
              <a:rPr lang="en-US" smtClean="0"/>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F60D4-EB55-A74B-A1DC-B8DA827192C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048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2958687-507A-F649-9780-312FB27A57C6}" type="datetimeFigureOut">
              <a:rPr lang="en-US" smtClean="0"/>
              <a:t>4/30/25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3EF60D4-EB55-A74B-A1DC-B8DA827192C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029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2958687-507A-F649-9780-312FB27A57C6}" type="datetimeFigureOut">
              <a:rPr lang="en-US" smtClean="0"/>
              <a:t>4/30/25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3EF60D4-EB55-A74B-A1DC-B8DA827192C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134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png"/><Relationship Id="rId15" Type="http://schemas.openxmlformats.org/officeDocument/2006/relationships/image" Target="../media/image22.jpe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F5A55-D1A2-E3B1-5ADB-FB09FE604F23}"/>
            </a:ext>
          </a:extLst>
        </p:cNvPr>
        <p:cNvGrpSpPr/>
        <p:nvPr/>
      </p:nvGrpSpPr>
      <p:grpSpPr>
        <a:xfrm>
          <a:off x="0" y="0"/>
          <a:ext cx="0" cy="0"/>
          <a:chOff x="0" y="0"/>
          <a:chExt cx="0" cy="0"/>
        </a:xfrm>
      </p:grpSpPr>
      <p:pic>
        <p:nvPicPr>
          <p:cNvPr id="1028" name="Picture 4" descr="종이질감 이미지 – 찾아보기 569,847 스톡 사진, 벡터 및 비디오 | Adobe Stock">
            <a:extLst>
              <a:ext uri="{FF2B5EF4-FFF2-40B4-BE49-F238E27FC236}">
                <a16:creationId xmlns:a16="http://schemas.microsoft.com/office/drawing/2014/main" id="{02ED187A-9504-6EEB-B7CA-79A74B422F0B}"/>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37C99B09-5C7E-1D62-4E69-059762DE134D}"/>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057236" y="14377"/>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097FF269-FE91-DB43-45F1-CC050039272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3013AE7F-EADB-B40A-6964-61678B23879B}"/>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06222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83C78C84-D1EE-00E4-377A-E4101965E43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034471" y="3403806"/>
            <a:ext cx="2207665" cy="34541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A6AE7A01-198E-AB4D-A2D7-E9751BEEAEC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155112" y="7189"/>
            <a:ext cx="2077527"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E6BE3B-3BC3-B516-02ED-5CBC80E02AEB}"/>
              </a:ext>
            </a:extLst>
          </p:cNvPr>
          <p:cNvSpPr txBox="1"/>
          <p:nvPr/>
        </p:nvSpPr>
        <p:spPr>
          <a:xfrm>
            <a:off x="0" y="2203477"/>
            <a:ext cx="12192000" cy="1200329"/>
          </a:xfrm>
          <a:prstGeom prst="rect">
            <a:avLst/>
          </a:prstGeom>
          <a:noFill/>
        </p:spPr>
        <p:txBody>
          <a:bodyPr wrap="square" lIns="91440" tIns="45720" rIns="91440" bIns="45720" anchor="t">
            <a:spAutoFit/>
          </a:bodyPr>
          <a:lstStyle/>
          <a:p>
            <a:pPr algn="ctr"/>
            <a:r>
              <a:rPr lang="en-US" sz="7200" b="1">
                <a:solidFill>
                  <a:srgbClr val="C49951"/>
                </a:solidFill>
                <a:ea typeface="Noto Sans KR Black"/>
              </a:rPr>
              <a:t>F</a:t>
            </a:r>
            <a:r>
              <a:rPr lang="en-US" sz="7200" b="1">
                <a:solidFill>
                  <a:srgbClr val="061011"/>
                </a:solidFill>
                <a:ea typeface="Noto Sans KR Black"/>
              </a:rPr>
              <a:t>und</a:t>
            </a:r>
            <a:r>
              <a:rPr lang="en-US" sz="7200" b="1">
                <a:solidFill>
                  <a:srgbClr val="C49951"/>
                </a:solidFill>
                <a:ea typeface="Noto Sans KR Black"/>
              </a:rPr>
              <a:t>F</a:t>
            </a:r>
            <a:r>
              <a:rPr lang="en-US" sz="7200" b="1">
                <a:solidFill>
                  <a:srgbClr val="061011"/>
                </a:solidFill>
                <a:ea typeface="Noto Sans KR Black"/>
              </a:rPr>
              <a:t>orge</a:t>
            </a:r>
          </a:p>
        </p:txBody>
      </p:sp>
      <p:sp>
        <p:nvSpPr>
          <p:cNvPr id="11" name="TextBox 10">
            <a:extLst>
              <a:ext uri="{FF2B5EF4-FFF2-40B4-BE49-F238E27FC236}">
                <a16:creationId xmlns:a16="http://schemas.microsoft.com/office/drawing/2014/main" id="{C15083AF-F6DC-0517-1407-51F3FE391176}"/>
              </a:ext>
            </a:extLst>
          </p:cNvPr>
          <p:cNvSpPr txBox="1"/>
          <p:nvPr/>
        </p:nvSpPr>
        <p:spPr>
          <a:xfrm>
            <a:off x="0" y="4127859"/>
            <a:ext cx="12191999" cy="276999"/>
          </a:xfrm>
          <a:prstGeom prst="rect">
            <a:avLst/>
          </a:prstGeom>
          <a:noFill/>
        </p:spPr>
        <p:txBody>
          <a:bodyPr wrap="square">
            <a:spAutoFit/>
          </a:bodyPr>
          <a:lstStyle/>
          <a:p>
            <a:pPr algn="ctr"/>
            <a:r>
              <a:rPr lang="en-US" sz="1200">
                <a:latin typeface="Noto Sans KR Thin" panose="020B0200000000000000" pitchFamily="34" charset="-128"/>
                <a:ea typeface="Noto Sans KR Thin" panose="020B0200000000000000" pitchFamily="34" charset="-128"/>
              </a:rPr>
              <a:t>Graham Bishop, Mikey Callahan, Mark </a:t>
            </a:r>
            <a:r>
              <a:rPr lang="en-US" sz="1200" err="1">
                <a:latin typeface="Noto Sans KR Thin" panose="020B0200000000000000" pitchFamily="34" charset="-128"/>
                <a:ea typeface="Noto Sans KR Thin" panose="020B0200000000000000" pitchFamily="34" charset="-128"/>
              </a:rPr>
              <a:t>Kosir</a:t>
            </a:r>
            <a:r>
              <a:rPr lang="en-US" sz="1200">
                <a:latin typeface="Noto Sans KR Thin" panose="020B0200000000000000" pitchFamily="34" charset="-128"/>
                <a:ea typeface="Noto Sans KR Thin" panose="020B0200000000000000" pitchFamily="34" charset="-128"/>
              </a:rPr>
              <a:t>, </a:t>
            </a:r>
            <a:r>
              <a:rPr lang="en-US" sz="1200" err="1">
                <a:latin typeface="Noto Sans KR Thin" panose="020B0200000000000000" pitchFamily="34" charset="-128"/>
                <a:ea typeface="Noto Sans KR Thin" panose="020B0200000000000000" pitchFamily="34" charset="-128"/>
              </a:rPr>
              <a:t>Sansh</a:t>
            </a:r>
            <a:r>
              <a:rPr lang="en-US" sz="1200">
                <a:latin typeface="Noto Sans KR Thin" panose="020B0200000000000000" pitchFamily="34" charset="-128"/>
                <a:ea typeface="Noto Sans KR Thin" panose="020B0200000000000000" pitchFamily="34" charset="-128"/>
              </a:rPr>
              <a:t> Kumar, Andy Nguyen</a:t>
            </a:r>
          </a:p>
        </p:txBody>
      </p:sp>
      <p:pic>
        <p:nvPicPr>
          <p:cNvPr id="12" name="Picture 11" descr="A gold logo on a black background&#10;&#10;Description automatically generated">
            <a:extLst>
              <a:ext uri="{FF2B5EF4-FFF2-40B4-BE49-F238E27FC236}">
                <a16:creationId xmlns:a16="http://schemas.microsoft.com/office/drawing/2014/main" id="{70A2E79E-DBA9-1CE5-A6B8-07778C53640C}"/>
              </a:ext>
            </a:extLst>
          </p:cNvPr>
          <p:cNvPicPr>
            <a:picLocks noChangeAspect="1"/>
          </p:cNvPicPr>
          <p:nvPr/>
        </p:nvPicPr>
        <p:blipFill>
          <a:blip r:embed="rId4"/>
          <a:stretch>
            <a:fillRect/>
          </a:stretch>
        </p:blipFill>
        <p:spPr>
          <a:xfrm>
            <a:off x="5511417" y="5782062"/>
            <a:ext cx="1169162" cy="1173857"/>
          </a:xfrm>
          <a:prstGeom prst="rect">
            <a:avLst/>
          </a:prstGeom>
        </p:spPr>
      </p:pic>
      <p:sp>
        <p:nvSpPr>
          <p:cNvPr id="15" name="TextBox 14">
            <a:extLst>
              <a:ext uri="{FF2B5EF4-FFF2-40B4-BE49-F238E27FC236}">
                <a16:creationId xmlns:a16="http://schemas.microsoft.com/office/drawing/2014/main" id="{E846505D-D6FA-486A-A017-D3F2A54DC957}"/>
              </a:ext>
            </a:extLst>
          </p:cNvPr>
          <p:cNvSpPr txBox="1"/>
          <p:nvPr/>
        </p:nvSpPr>
        <p:spPr>
          <a:xfrm>
            <a:off x="2157529" y="3414623"/>
            <a:ext cx="82019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latin typeface="Noto Sans KR Light"/>
              </a:rPr>
              <a:t>"Blockchain-Powered Marketplace for Custom Index Funds"</a:t>
            </a:r>
            <a:r>
              <a:rPr lang="en-GB" sz="2800">
                <a:latin typeface="Noto Sans KR Light"/>
              </a:rPr>
              <a:t>​</a:t>
            </a:r>
            <a:endParaRPr lang="en-GB"/>
          </a:p>
        </p:txBody>
      </p:sp>
    </p:spTree>
    <p:extLst>
      <p:ext uri="{BB962C8B-B14F-4D97-AF65-F5344CB8AC3E}">
        <p14:creationId xmlns:p14="http://schemas.microsoft.com/office/powerpoint/2010/main" val="3025378444"/>
      </p:ext>
    </p:extLst>
  </p:cSld>
  <p:clrMapOvr>
    <a:masterClrMapping/>
  </p:clrMapOvr>
  <mc:AlternateContent xmlns:mc="http://schemas.openxmlformats.org/markup-compatibility/2006" xmlns:p14="http://schemas.microsoft.com/office/powerpoint/2010/main">
    <mc:Choice Requires="p14">
      <p:transition spd="slow" p14:dur="2000" advTm="3533"/>
    </mc:Choice>
    <mc:Fallback xmlns="">
      <p:transition spd="slow" advTm="35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AB55-189B-CAC1-8ECB-ADF28E2D5AC5}"/>
            </a:ext>
          </a:extLst>
        </p:cNvPr>
        <p:cNvGrpSpPr/>
        <p:nvPr/>
      </p:nvGrpSpPr>
      <p:grpSpPr>
        <a:xfrm>
          <a:off x="0" y="0"/>
          <a:ext cx="0" cy="0"/>
          <a:chOff x="0" y="0"/>
          <a:chExt cx="0" cy="0"/>
        </a:xfrm>
      </p:grpSpPr>
      <p:sp>
        <p:nvSpPr>
          <p:cNvPr id="16" name="직사각형 44">
            <a:extLst>
              <a:ext uri="{FF2B5EF4-FFF2-40B4-BE49-F238E27FC236}">
                <a16:creationId xmlns:a16="http://schemas.microsoft.com/office/drawing/2014/main" id="{803533F7-E924-C636-540D-B67A010D25DC}"/>
              </a:ext>
            </a:extLst>
          </p:cNvPr>
          <p:cNvSpPr/>
          <p:nvPr/>
        </p:nvSpPr>
        <p:spPr>
          <a:xfrm>
            <a:off x="-3" y="19179"/>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1028" name="Picture 4" descr="종이질감 이미지 – 찾아보기 569,847 스톡 사진, 벡터 및 비디오 | Adobe Stock">
            <a:extLst>
              <a:ext uri="{FF2B5EF4-FFF2-40B4-BE49-F238E27FC236}">
                <a16:creationId xmlns:a16="http://schemas.microsoft.com/office/drawing/2014/main" id="{0D54BA26-63CE-FF94-8FBC-F458881E5508}"/>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941AB348-A4AF-B2A4-6E87-1C9B0112E4C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9D0591C0-EB9C-87F9-E9D7-C4A49F8E170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0D1676C9-F059-FF3F-7901-628046013D6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F3722AB3-1296-A11F-65CC-800B16D7258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C57D2383-530D-AFC7-D0B8-49D67281F50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9AC061D-1238-9BBC-B6D5-320791295179}"/>
              </a:ext>
            </a:extLst>
          </p:cNvPr>
          <p:cNvSpPr/>
          <p:nvPr/>
        </p:nvSpPr>
        <p:spPr>
          <a:xfrm>
            <a:off x="-6" y="-12698"/>
            <a:ext cx="12192006" cy="687069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8D6C97-FAF4-DBB4-5873-1FD7FFD2D801}"/>
              </a:ext>
            </a:extLst>
          </p:cNvPr>
          <p:cNvSpPr txBox="1"/>
          <p:nvPr/>
        </p:nvSpPr>
        <p:spPr>
          <a:xfrm>
            <a:off x="9624036" y="4281115"/>
            <a:ext cx="2625476" cy="646331"/>
          </a:xfrm>
          <a:prstGeom prst="rect">
            <a:avLst/>
          </a:prstGeom>
          <a:noFill/>
          <a:effectLst>
            <a:outerShdw blurRad="63500" sx="102000" sy="102000" algn="ctr" rotWithShape="0">
              <a:prstClr val="black">
                <a:alpha val="40000"/>
              </a:prstClr>
            </a:outerShdw>
          </a:effectLst>
        </p:spPr>
        <p:txBody>
          <a:bodyPr wrap="square" lIns="91440" tIns="45720" rIns="91440" bIns="45720" anchor="t">
            <a:spAutoFit/>
          </a:bodyPr>
          <a:lstStyle/>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Function to convert </a:t>
            </a:r>
          </a:p>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index shares to ETH</a:t>
            </a:r>
          </a:p>
        </p:txBody>
      </p:sp>
      <p:sp>
        <p:nvSpPr>
          <p:cNvPr id="33" name="TextBox 32">
            <a:extLst>
              <a:ext uri="{FF2B5EF4-FFF2-40B4-BE49-F238E27FC236}">
                <a16:creationId xmlns:a16="http://schemas.microsoft.com/office/drawing/2014/main" id="{DCD3EAFC-9DDF-5E1B-9F12-168FC225FE6A}"/>
              </a:ext>
            </a:extLst>
          </p:cNvPr>
          <p:cNvSpPr txBox="1"/>
          <p:nvPr/>
        </p:nvSpPr>
        <p:spPr>
          <a:xfrm>
            <a:off x="9042581" y="1652193"/>
            <a:ext cx="2625476" cy="369332"/>
          </a:xfrm>
          <a:prstGeom prst="rect">
            <a:avLst/>
          </a:prstGeom>
          <a:noFill/>
          <a:effectLst>
            <a:outerShdw blurRad="63500" sx="102000" sy="102000" algn="ctr" rotWithShape="0">
              <a:prstClr val="black">
                <a:alpha val="40000"/>
              </a:prstClr>
            </a:outerShdw>
          </a:effectLst>
        </p:spPr>
        <p:txBody>
          <a:bodyPr wrap="square" lIns="91440" tIns="45720" rIns="91440" bIns="45720" anchor="t">
            <a:spAutoFit/>
          </a:bodyPr>
          <a:lstStyle/>
          <a:p>
            <a:endPar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endParaRPr>
          </a:p>
        </p:txBody>
      </p:sp>
      <p:sp>
        <p:nvSpPr>
          <p:cNvPr id="36" name="TextBox 35">
            <a:extLst>
              <a:ext uri="{FF2B5EF4-FFF2-40B4-BE49-F238E27FC236}">
                <a16:creationId xmlns:a16="http://schemas.microsoft.com/office/drawing/2014/main" id="{222343F2-5CF1-30F8-0F97-B3D4176599BA}"/>
              </a:ext>
            </a:extLst>
          </p:cNvPr>
          <p:cNvSpPr txBox="1"/>
          <p:nvPr/>
        </p:nvSpPr>
        <p:spPr>
          <a:xfrm>
            <a:off x="138100" y="4610709"/>
            <a:ext cx="3095760" cy="646331"/>
          </a:xfrm>
          <a:prstGeom prst="rect">
            <a:avLst/>
          </a:prstGeom>
          <a:noFill/>
          <a:effectLst>
            <a:outerShdw blurRad="63500" sx="102000" sy="102000" algn="ctr" rotWithShape="0">
              <a:prstClr val="black">
                <a:alpha val="40000"/>
              </a:prstClr>
            </a:outerShdw>
          </a:effectLst>
        </p:spPr>
        <p:txBody>
          <a:bodyPr wrap="square" lIns="91440" tIns="45720" rIns="91440" bIns="45720" anchor="t">
            <a:spAutoFit/>
          </a:bodyPr>
          <a:lstStyle/>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Function to convert</a:t>
            </a:r>
          </a:p>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ETH to index shares</a:t>
            </a:r>
          </a:p>
        </p:txBody>
      </p:sp>
      <p:sp>
        <p:nvSpPr>
          <p:cNvPr id="37" name="TextBox 36">
            <a:extLst>
              <a:ext uri="{FF2B5EF4-FFF2-40B4-BE49-F238E27FC236}">
                <a16:creationId xmlns:a16="http://schemas.microsoft.com/office/drawing/2014/main" id="{F567CC63-933D-392E-B542-C2367A06657A}"/>
              </a:ext>
            </a:extLst>
          </p:cNvPr>
          <p:cNvSpPr txBox="1"/>
          <p:nvPr/>
        </p:nvSpPr>
        <p:spPr>
          <a:xfrm>
            <a:off x="271384" y="1511625"/>
            <a:ext cx="3095760" cy="369332"/>
          </a:xfrm>
          <a:prstGeom prst="rect">
            <a:avLst/>
          </a:prstGeom>
          <a:noFill/>
          <a:effectLst>
            <a:outerShdw blurRad="63500" sx="102000" sy="102000" algn="ctr" rotWithShape="0">
              <a:prstClr val="black">
                <a:alpha val="40000"/>
              </a:prstClr>
            </a:outerShdw>
          </a:effectLst>
        </p:spPr>
        <p:txBody>
          <a:bodyPr wrap="square" lIns="91440" tIns="45720" rIns="91440" bIns="45720" anchor="t">
            <a:spAutoFit/>
          </a:bodyPr>
          <a:lstStyle/>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Index data structure</a:t>
            </a:r>
          </a:p>
        </p:txBody>
      </p:sp>
      <p:pic>
        <p:nvPicPr>
          <p:cNvPr id="13" name="Picture 12">
            <a:extLst>
              <a:ext uri="{FF2B5EF4-FFF2-40B4-BE49-F238E27FC236}">
                <a16:creationId xmlns:a16="http://schemas.microsoft.com/office/drawing/2014/main" id="{A56F00E7-CEAB-392C-290C-E33EC37B01FD}"/>
              </a:ext>
            </a:extLst>
          </p:cNvPr>
          <p:cNvPicPr>
            <a:picLocks noChangeAspect="1"/>
          </p:cNvPicPr>
          <p:nvPr/>
        </p:nvPicPr>
        <p:blipFill>
          <a:blip r:embed="rId4"/>
          <a:stretch>
            <a:fillRect/>
          </a:stretch>
        </p:blipFill>
        <p:spPr>
          <a:xfrm>
            <a:off x="2632783" y="-2130"/>
            <a:ext cx="6926427" cy="6849562"/>
          </a:xfrm>
          <a:prstGeom prst="rect">
            <a:avLst/>
          </a:prstGeom>
        </p:spPr>
      </p:pic>
      <p:cxnSp>
        <p:nvCxnSpPr>
          <p:cNvPr id="9" name="Straight Arrow Connector 8">
            <a:extLst>
              <a:ext uri="{FF2B5EF4-FFF2-40B4-BE49-F238E27FC236}">
                <a16:creationId xmlns:a16="http://schemas.microsoft.com/office/drawing/2014/main" id="{A3956F78-915E-421F-A638-0CF83B25802E}"/>
              </a:ext>
            </a:extLst>
          </p:cNvPr>
          <p:cNvCxnSpPr/>
          <p:nvPr/>
        </p:nvCxnSpPr>
        <p:spPr>
          <a:xfrm flipV="1">
            <a:off x="1742739" y="1000461"/>
            <a:ext cx="1624405" cy="38727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26B9435-55F5-CA0F-161C-F85414E1F3CB}"/>
              </a:ext>
            </a:extLst>
          </p:cNvPr>
          <p:cNvCxnSpPr>
            <a:cxnSpLocks/>
          </p:cNvCxnSpPr>
          <p:nvPr/>
        </p:nvCxnSpPr>
        <p:spPr>
          <a:xfrm flipH="1">
            <a:off x="5550886" y="2250189"/>
            <a:ext cx="5083847" cy="30044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A7746D7-2C37-67B2-B048-6B0074B2BAC0}"/>
              </a:ext>
            </a:extLst>
          </p:cNvPr>
          <p:cNvSpPr txBox="1"/>
          <p:nvPr/>
        </p:nvSpPr>
        <p:spPr>
          <a:xfrm>
            <a:off x="9706220" y="1571585"/>
            <a:ext cx="3095760" cy="646331"/>
          </a:xfrm>
          <a:prstGeom prst="rect">
            <a:avLst/>
          </a:prstGeom>
          <a:noFill/>
          <a:effectLst>
            <a:outerShdw blurRad="63500" sx="102000" sy="102000" algn="ctr" rotWithShape="0">
              <a:prstClr val="black">
                <a:alpha val="40000"/>
              </a:prstClr>
            </a:outerShdw>
          </a:effectLst>
        </p:spPr>
        <p:txBody>
          <a:bodyPr wrap="square" lIns="91440" tIns="45720" rIns="91440" bIns="45720" anchor="t">
            <a:spAutoFit/>
          </a:bodyPr>
          <a:lstStyle/>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Function to create </a:t>
            </a:r>
          </a:p>
          <a:p>
            <a:r>
              <a:rPr lang="en-US">
                <a:solidFill>
                  <a:schemeClr val="bg1"/>
                </a:solidFill>
                <a:effectLst>
                  <a:outerShdw blurRad="190500" dist="63500" sx="102000" sy="102000" algn="ctr" rotWithShape="0">
                    <a:prstClr val="white">
                      <a:lumMod val="85000"/>
                      <a:alpha val="70000"/>
                    </a:prstClr>
                  </a:outerShdw>
                </a:effectLst>
                <a:latin typeface="Noto Sans KR Black" panose="020B0200000000000000" pitchFamily="34" charset="-128"/>
                <a:ea typeface="Noto Sans KR Black" panose="020B0200000000000000" pitchFamily="34" charset="-128"/>
              </a:rPr>
              <a:t>custom index</a:t>
            </a:r>
          </a:p>
        </p:txBody>
      </p:sp>
      <p:cxnSp>
        <p:nvCxnSpPr>
          <p:cNvPr id="19" name="Straight Arrow Connector 18">
            <a:extLst>
              <a:ext uri="{FF2B5EF4-FFF2-40B4-BE49-F238E27FC236}">
                <a16:creationId xmlns:a16="http://schemas.microsoft.com/office/drawing/2014/main" id="{5AFAA5B9-E9AF-5659-9C5E-2684D7BB27B6}"/>
              </a:ext>
            </a:extLst>
          </p:cNvPr>
          <p:cNvCxnSpPr/>
          <p:nvPr/>
        </p:nvCxnSpPr>
        <p:spPr>
          <a:xfrm flipV="1">
            <a:off x="1742739" y="3915784"/>
            <a:ext cx="2023148" cy="58138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EC45155-3FC2-DA23-AF99-CCBCE92BD2C3}"/>
              </a:ext>
            </a:extLst>
          </p:cNvPr>
          <p:cNvCxnSpPr/>
          <p:nvPr/>
        </p:nvCxnSpPr>
        <p:spPr>
          <a:xfrm flipH="1">
            <a:off x="5143500" y="4980041"/>
            <a:ext cx="4947173" cy="560147"/>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09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3DFBBA-39B5-9F5B-8D7A-E950210562F4}"/>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00F780AD-B2D5-C6FA-0EF1-327D1D8BD504}"/>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5A6826D0-43FA-5F5D-7170-C2F311166C9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501747F6-BD4B-AFA7-91AA-4C19539E98E0}"/>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C8053027-6017-E9CA-B9FD-207A0B5CCD5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C48BD19D-A871-C133-05E5-86469989C63C}"/>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5AD77ED5-F5C3-B6A0-4F91-EC2B5D550E7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F2478FEF-6CE5-E397-6144-6B9ADA401747}"/>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직사각형 44">
            <a:extLst>
              <a:ext uri="{FF2B5EF4-FFF2-40B4-BE49-F238E27FC236}">
                <a16:creationId xmlns:a16="http://schemas.microsoft.com/office/drawing/2014/main" id="{3E918651-E70D-39DA-B1F3-91BD3D67DFD9}"/>
              </a:ext>
            </a:extLst>
          </p:cNvPr>
          <p:cNvSpPr/>
          <p:nvPr/>
        </p:nvSpPr>
        <p:spPr>
          <a:xfrm>
            <a:off x="-9457" y="0"/>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27D0BF8F-EE2F-F587-AEFC-94BE0253E55B}"/>
              </a:ext>
            </a:extLst>
          </p:cNvPr>
          <p:cNvSpPr txBox="1"/>
          <p:nvPr/>
        </p:nvSpPr>
        <p:spPr>
          <a:xfrm>
            <a:off x="580067" y="347786"/>
            <a:ext cx="7147025"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Risk, Solution, and Viability Matrix</a:t>
            </a:r>
          </a:p>
        </p:txBody>
      </p:sp>
      <p:cxnSp>
        <p:nvCxnSpPr>
          <p:cNvPr id="14" name="Straight Connector 13">
            <a:extLst>
              <a:ext uri="{FF2B5EF4-FFF2-40B4-BE49-F238E27FC236}">
                <a16:creationId xmlns:a16="http://schemas.microsoft.com/office/drawing/2014/main" id="{D1754AC5-7FB4-65A3-B063-130C4B9E1FAA}"/>
              </a:ext>
            </a:extLst>
          </p:cNvPr>
          <p:cNvCxnSpPr>
            <a:cxnSpLocks/>
          </p:cNvCxnSpPr>
          <p:nvPr/>
        </p:nvCxnSpPr>
        <p:spPr>
          <a:xfrm>
            <a:off x="3346587" y="3700507"/>
            <a:ext cx="5479913" cy="0"/>
          </a:xfrm>
          <a:prstGeom prst="line">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C4E7B93-D288-2500-1AC4-99ED075024B6}"/>
              </a:ext>
            </a:extLst>
          </p:cNvPr>
          <p:cNvCxnSpPr>
            <a:cxnSpLocks/>
          </p:cNvCxnSpPr>
          <p:nvPr/>
        </p:nvCxnSpPr>
        <p:spPr>
          <a:xfrm rot="5400000">
            <a:off x="3508442" y="3803481"/>
            <a:ext cx="5175113" cy="0"/>
          </a:xfrm>
          <a:prstGeom prst="line">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타원 17">
            <a:extLst>
              <a:ext uri="{FF2B5EF4-FFF2-40B4-BE49-F238E27FC236}">
                <a16:creationId xmlns:a16="http://schemas.microsoft.com/office/drawing/2014/main" id="{AA5FE1FB-B5FA-B21F-BCAC-B25F49305115}"/>
              </a:ext>
            </a:extLst>
          </p:cNvPr>
          <p:cNvSpPr/>
          <p:nvPr/>
        </p:nvSpPr>
        <p:spPr>
          <a:xfrm>
            <a:off x="4665684" y="2421393"/>
            <a:ext cx="274320" cy="274320"/>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cxnSp>
        <p:nvCxnSpPr>
          <p:cNvPr id="43" name="Straight Connector 42">
            <a:extLst>
              <a:ext uri="{FF2B5EF4-FFF2-40B4-BE49-F238E27FC236}">
                <a16:creationId xmlns:a16="http://schemas.microsoft.com/office/drawing/2014/main" id="{5CFD48E5-A4EB-3B5A-0CC0-D302533B13A3}"/>
              </a:ext>
            </a:extLst>
          </p:cNvPr>
          <p:cNvCxnSpPr>
            <a:cxnSpLocks/>
          </p:cNvCxnSpPr>
          <p:nvPr/>
        </p:nvCxnSpPr>
        <p:spPr>
          <a:xfrm flipV="1">
            <a:off x="7424981" y="2127428"/>
            <a:ext cx="638540" cy="379398"/>
          </a:xfrm>
          <a:prstGeom prst="line">
            <a:avLst/>
          </a:prstGeom>
          <a:ln>
            <a:solidFill>
              <a:srgbClr val="A6A6A6"/>
            </a:solidFill>
            <a:prstDash val="sysDot"/>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9" name="타원 17">
            <a:extLst>
              <a:ext uri="{FF2B5EF4-FFF2-40B4-BE49-F238E27FC236}">
                <a16:creationId xmlns:a16="http://schemas.microsoft.com/office/drawing/2014/main" id="{DECC616C-3040-6195-9A78-4D1EA37A53A9}"/>
              </a:ext>
            </a:extLst>
          </p:cNvPr>
          <p:cNvSpPr/>
          <p:nvPr/>
        </p:nvSpPr>
        <p:spPr>
          <a:xfrm>
            <a:off x="7248868" y="2388265"/>
            <a:ext cx="274320" cy="274320"/>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useBgFill="1">
        <p:nvSpPr>
          <p:cNvPr id="31" name="Rectangle: Rounded Corners 30">
            <a:extLst>
              <a:ext uri="{FF2B5EF4-FFF2-40B4-BE49-F238E27FC236}">
                <a16:creationId xmlns:a16="http://schemas.microsoft.com/office/drawing/2014/main" id="{9A7B50B8-2032-B219-CFAD-7E8CB4B61971}"/>
              </a:ext>
            </a:extLst>
          </p:cNvPr>
          <p:cNvSpPr/>
          <p:nvPr/>
        </p:nvSpPr>
        <p:spPr>
          <a:xfrm>
            <a:off x="8022331" y="1140727"/>
            <a:ext cx="3629919" cy="1444357"/>
          </a:xfrm>
          <a:prstGeom prst="roundRect">
            <a:avLst>
              <a:gd name="adj" fmla="val 13150"/>
            </a:avLst>
          </a:prstGeom>
          <a:ln>
            <a:noFill/>
          </a:ln>
          <a:effectLst>
            <a:innerShdw blurRad="254000">
              <a:schemeClr val="bg1">
                <a:lumMod val="75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Noto Sans KR Medium" panose="020B0200000000000000" pitchFamily="34" charset="-128"/>
                <a:ea typeface="Noto Sans KR Medium" panose="020B0200000000000000" pitchFamily="34" charset="-128"/>
              </a:rPr>
              <a:t>Risk: </a:t>
            </a:r>
            <a:r>
              <a:rPr lang="en-US">
                <a:solidFill>
                  <a:schemeClr val="tx1"/>
                </a:solidFill>
                <a:latin typeface="Noto Sans KR Medium" panose="020B0200000000000000" pitchFamily="34" charset="-128"/>
                <a:ea typeface="Noto Sans KR Medium" panose="020B0200000000000000" pitchFamily="34" charset="-128"/>
              </a:rPr>
              <a:t>Credibility Risk</a:t>
            </a:r>
          </a:p>
          <a:p>
            <a:pPr algn="ctr"/>
            <a:r>
              <a:rPr lang="en-US" b="1">
                <a:solidFill>
                  <a:schemeClr val="tx1"/>
                </a:solidFill>
                <a:latin typeface="Noto Sans KR Medium" panose="020B0200000000000000" pitchFamily="34" charset="-128"/>
                <a:ea typeface="Noto Sans KR Medium" panose="020B0200000000000000" pitchFamily="34" charset="-128"/>
              </a:rPr>
              <a:t>Mitigation: </a:t>
            </a:r>
            <a:r>
              <a:rPr lang="en-US">
                <a:solidFill>
                  <a:schemeClr val="tx1"/>
                </a:solidFill>
                <a:latin typeface="Noto Sans KR Medium" panose="020B0200000000000000" pitchFamily="34" charset="-128"/>
                <a:ea typeface="Noto Sans KR Medium" panose="020B0200000000000000" pitchFamily="34" charset="-128"/>
              </a:rPr>
              <a:t>Performance Metrics, Staked Collateral, Smart Contracts</a:t>
            </a:r>
          </a:p>
        </p:txBody>
      </p:sp>
      <p:sp useBgFill="1">
        <p:nvSpPr>
          <p:cNvPr id="47" name="Rectangle: Rounded Corners 46">
            <a:extLst>
              <a:ext uri="{FF2B5EF4-FFF2-40B4-BE49-F238E27FC236}">
                <a16:creationId xmlns:a16="http://schemas.microsoft.com/office/drawing/2014/main" id="{4878A3B8-E639-D177-6123-B704CD62859B}"/>
              </a:ext>
            </a:extLst>
          </p:cNvPr>
          <p:cNvSpPr/>
          <p:nvPr/>
        </p:nvSpPr>
        <p:spPr>
          <a:xfrm>
            <a:off x="394699" y="1257005"/>
            <a:ext cx="3629919" cy="1444357"/>
          </a:xfrm>
          <a:prstGeom prst="roundRect">
            <a:avLst>
              <a:gd name="adj" fmla="val 13150"/>
            </a:avLst>
          </a:prstGeom>
          <a:ln>
            <a:noFill/>
          </a:ln>
          <a:effectLst>
            <a:innerShdw blurRad="254000">
              <a:schemeClr val="bg1">
                <a:lumMod val="75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Noto Sans KR Medium" panose="020B0200000000000000" pitchFamily="34" charset="-128"/>
                <a:ea typeface="Noto Sans KR Medium" panose="020B0200000000000000" pitchFamily="34" charset="-128"/>
              </a:rPr>
              <a:t>Risk: </a:t>
            </a:r>
            <a:r>
              <a:rPr lang="en-US">
                <a:solidFill>
                  <a:schemeClr val="tx1"/>
                </a:solidFill>
                <a:latin typeface="Noto Sans KR Medium" panose="020B0200000000000000" pitchFamily="34" charset="-128"/>
                <a:ea typeface="Noto Sans KR Medium" panose="020B0200000000000000" pitchFamily="34" charset="-128"/>
              </a:rPr>
              <a:t>Adoption Risk</a:t>
            </a:r>
          </a:p>
          <a:p>
            <a:pPr algn="ctr"/>
            <a:r>
              <a:rPr lang="en-US" b="1">
                <a:solidFill>
                  <a:schemeClr val="tx1"/>
                </a:solidFill>
                <a:latin typeface="Noto Sans KR Medium" panose="020B0200000000000000" pitchFamily="34" charset="-128"/>
                <a:ea typeface="Noto Sans KR Medium" panose="020B0200000000000000" pitchFamily="34" charset="-128"/>
              </a:rPr>
              <a:t>Mitigation: </a:t>
            </a:r>
            <a:r>
              <a:rPr lang="en-US">
                <a:solidFill>
                  <a:schemeClr val="tx1"/>
                </a:solidFill>
                <a:latin typeface="Noto Sans KR Medium" panose="020B0200000000000000" pitchFamily="34" charset="-128"/>
                <a:ea typeface="Noto Sans KR Medium" panose="020B0200000000000000" pitchFamily="34" charset="-128"/>
              </a:rPr>
              <a:t>UI/UX +  Simulation Mode(Risk-Free)</a:t>
            </a:r>
            <a:endParaRPr lang="en-US" b="1">
              <a:solidFill>
                <a:schemeClr val="tx1"/>
              </a:solidFill>
              <a:latin typeface="Noto Sans KR Medium" panose="020B0200000000000000" pitchFamily="34" charset="-128"/>
              <a:ea typeface="Noto Sans KR Medium" panose="020B0200000000000000" pitchFamily="34" charset="-128"/>
            </a:endParaRPr>
          </a:p>
        </p:txBody>
      </p:sp>
      <p:sp>
        <p:nvSpPr>
          <p:cNvPr id="18" name="타원 17">
            <a:extLst>
              <a:ext uri="{FF2B5EF4-FFF2-40B4-BE49-F238E27FC236}">
                <a16:creationId xmlns:a16="http://schemas.microsoft.com/office/drawing/2014/main" id="{38A34041-405F-18AA-C02B-D533838EBB8B}"/>
              </a:ext>
            </a:extLst>
          </p:cNvPr>
          <p:cNvSpPr/>
          <p:nvPr/>
        </p:nvSpPr>
        <p:spPr>
          <a:xfrm>
            <a:off x="6234430" y="4627886"/>
            <a:ext cx="274320" cy="274320"/>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48" name="TextBox 47">
            <a:extLst>
              <a:ext uri="{FF2B5EF4-FFF2-40B4-BE49-F238E27FC236}">
                <a16:creationId xmlns:a16="http://schemas.microsoft.com/office/drawing/2014/main" id="{F1B121A2-C9C3-FB89-6E54-7C27F0021BC1}"/>
              </a:ext>
            </a:extLst>
          </p:cNvPr>
          <p:cNvSpPr txBox="1"/>
          <p:nvPr/>
        </p:nvSpPr>
        <p:spPr>
          <a:xfrm>
            <a:off x="2369776" y="3717405"/>
            <a:ext cx="2043474" cy="276999"/>
          </a:xfrm>
          <a:prstGeom prst="rect">
            <a:avLst/>
          </a:prstGeom>
          <a:noFill/>
        </p:spPr>
        <p:txBody>
          <a:bodyPr wrap="square">
            <a:spAutoFit/>
          </a:bodyPr>
          <a:lstStyle/>
          <a:p>
            <a:pPr algn="ctr"/>
            <a:r>
              <a:rPr lang="en-US" altLang="ko-KR" sz="1200">
                <a:solidFill>
                  <a:srgbClr val="444444"/>
                </a:solidFill>
                <a:latin typeface="Noto Sans KR Medium" panose="020B0200000000000000" pitchFamily="34" charset="-128"/>
                <a:ea typeface="Noto Sans KR Medium" panose="020B0200000000000000" pitchFamily="34" charset="-128"/>
              </a:rPr>
              <a:t>High Risk</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50" name="TextBox 49">
            <a:extLst>
              <a:ext uri="{FF2B5EF4-FFF2-40B4-BE49-F238E27FC236}">
                <a16:creationId xmlns:a16="http://schemas.microsoft.com/office/drawing/2014/main" id="{3BEC5038-EC83-8BC2-3948-25134FA1D826}"/>
              </a:ext>
            </a:extLst>
          </p:cNvPr>
          <p:cNvSpPr txBox="1"/>
          <p:nvPr/>
        </p:nvSpPr>
        <p:spPr>
          <a:xfrm>
            <a:off x="7778750" y="3722331"/>
            <a:ext cx="2043474" cy="276999"/>
          </a:xfrm>
          <a:prstGeom prst="rect">
            <a:avLst/>
          </a:prstGeom>
          <a:noFill/>
        </p:spPr>
        <p:txBody>
          <a:bodyPr wrap="square">
            <a:spAutoFit/>
          </a:bodyPr>
          <a:lstStyle/>
          <a:p>
            <a:pPr algn="ctr"/>
            <a:r>
              <a:rPr lang="en-US" altLang="ko-KR" sz="1200">
                <a:solidFill>
                  <a:srgbClr val="444444"/>
                </a:solidFill>
                <a:latin typeface="Noto Sans KR Medium" panose="020B0200000000000000" pitchFamily="34" charset="-128"/>
                <a:ea typeface="Noto Sans KR Medium" panose="020B0200000000000000" pitchFamily="34" charset="-128"/>
              </a:rPr>
              <a:t>Low Risk</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51" name="TextBox 50">
            <a:extLst>
              <a:ext uri="{FF2B5EF4-FFF2-40B4-BE49-F238E27FC236}">
                <a16:creationId xmlns:a16="http://schemas.microsoft.com/office/drawing/2014/main" id="{EF950FEB-A60E-1C27-0B4C-1B107AEEB031}"/>
              </a:ext>
            </a:extLst>
          </p:cNvPr>
          <p:cNvSpPr txBox="1"/>
          <p:nvPr/>
        </p:nvSpPr>
        <p:spPr>
          <a:xfrm>
            <a:off x="5074263" y="965987"/>
            <a:ext cx="2043474" cy="276999"/>
          </a:xfrm>
          <a:prstGeom prst="rect">
            <a:avLst/>
          </a:prstGeom>
          <a:noFill/>
        </p:spPr>
        <p:txBody>
          <a:bodyPr wrap="square">
            <a:spAutoFit/>
          </a:bodyPr>
          <a:lstStyle/>
          <a:p>
            <a:pPr algn="ctr"/>
            <a:r>
              <a:rPr lang="en-US" altLang="ko-KR" sz="1200">
                <a:solidFill>
                  <a:srgbClr val="444444"/>
                </a:solidFill>
                <a:latin typeface="Noto Sans KR Medium" panose="020B0200000000000000" pitchFamily="34" charset="-128"/>
                <a:ea typeface="Noto Sans KR Medium" panose="020B0200000000000000" pitchFamily="34" charset="-128"/>
              </a:rPr>
              <a:t>External</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52" name="TextBox 51">
            <a:extLst>
              <a:ext uri="{FF2B5EF4-FFF2-40B4-BE49-F238E27FC236}">
                <a16:creationId xmlns:a16="http://schemas.microsoft.com/office/drawing/2014/main" id="{F127C398-DA03-78DA-CC1D-4F3689A3C18C}"/>
              </a:ext>
            </a:extLst>
          </p:cNvPr>
          <p:cNvSpPr txBox="1"/>
          <p:nvPr/>
        </p:nvSpPr>
        <p:spPr>
          <a:xfrm>
            <a:off x="5073957" y="6363976"/>
            <a:ext cx="2043474" cy="276999"/>
          </a:xfrm>
          <a:prstGeom prst="rect">
            <a:avLst/>
          </a:prstGeom>
          <a:noFill/>
        </p:spPr>
        <p:txBody>
          <a:bodyPr wrap="square">
            <a:spAutoFit/>
          </a:bodyPr>
          <a:lstStyle/>
          <a:p>
            <a:pPr algn="ctr"/>
            <a:r>
              <a:rPr lang="en-US" altLang="ko-KR" sz="1200">
                <a:solidFill>
                  <a:srgbClr val="444444"/>
                </a:solidFill>
                <a:latin typeface="Noto Sans KR Medium" panose="020B0200000000000000" pitchFamily="34" charset="-128"/>
                <a:ea typeface="Noto Sans KR Medium" panose="020B0200000000000000" pitchFamily="34" charset="-128"/>
              </a:rPr>
              <a:t>Internal</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cxnSp>
        <p:nvCxnSpPr>
          <p:cNvPr id="34" name="Straight Connector 33">
            <a:extLst>
              <a:ext uri="{FF2B5EF4-FFF2-40B4-BE49-F238E27FC236}">
                <a16:creationId xmlns:a16="http://schemas.microsoft.com/office/drawing/2014/main" id="{6B442C71-8503-F77D-C604-B7B177401C91}"/>
              </a:ext>
            </a:extLst>
          </p:cNvPr>
          <p:cNvCxnSpPr>
            <a:cxnSpLocks/>
          </p:cNvCxnSpPr>
          <p:nvPr/>
        </p:nvCxnSpPr>
        <p:spPr>
          <a:xfrm>
            <a:off x="4025630" y="2132889"/>
            <a:ext cx="654015" cy="331355"/>
          </a:xfrm>
          <a:prstGeom prst="line">
            <a:avLst/>
          </a:prstGeom>
          <a:ln>
            <a:solidFill>
              <a:srgbClr val="A6A6A6"/>
            </a:solidFill>
            <a:prstDash val="sysDot"/>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5ABCAA0-C8EF-0D9F-C6CC-8BF89677371D}"/>
              </a:ext>
            </a:extLst>
          </p:cNvPr>
          <p:cNvCxnSpPr>
            <a:cxnSpLocks/>
          </p:cNvCxnSpPr>
          <p:nvPr/>
        </p:nvCxnSpPr>
        <p:spPr>
          <a:xfrm>
            <a:off x="6513264" y="4782086"/>
            <a:ext cx="604167" cy="220807"/>
          </a:xfrm>
          <a:prstGeom prst="line">
            <a:avLst/>
          </a:prstGeom>
          <a:ln>
            <a:solidFill>
              <a:srgbClr val="A6A6A6"/>
            </a:solidFill>
            <a:prstDash val="sysDot"/>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useBgFill="1">
        <p:nvSpPr>
          <p:cNvPr id="37" name="Rectangle: Rounded Corners 30">
            <a:extLst>
              <a:ext uri="{FF2B5EF4-FFF2-40B4-BE49-F238E27FC236}">
                <a16:creationId xmlns:a16="http://schemas.microsoft.com/office/drawing/2014/main" id="{E504B67C-66B3-7BA8-305A-73425A9248A2}"/>
              </a:ext>
            </a:extLst>
          </p:cNvPr>
          <p:cNvSpPr/>
          <p:nvPr/>
        </p:nvSpPr>
        <p:spPr>
          <a:xfrm>
            <a:off x="7095682" y="4102343"/>
            <a:ext cx="3629919" cy="1444357"/>
          </a:xfrm>
          <a:prstGeom prst="roundRect">
            <a:avLst>
              <a:gd name="adj" fmla="val 13150"/>
            </a:avLst>
          </a:prstGeom>
          <a:ln>
            <a:noFill/>
          </a:ln>
          <a:effectLst>
            <a:innerShdw blurRad="254000">
              <a:schemeClr val="bg1">
                <a:lumMod val="75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Noto Sans KR Medium" panose="020B0200000000000000" pitchFamily="34" charset="-128"/>
                <a:ea typeface="Noto Sans KR Medium" panose="020B0200000000000000" pitchFamily="34" charset="-128"/>
              </a:rPr>
              <a:t>Risk: </a:t>
            </a:r>
            <a:r>
              <a:rPr lang="en-US">
                <a:solidFill>
                  <a:schemeClr val="tx1"/>
                </a:solidFill>
                <a:latin typeface="Noto Sans KR Medium" panose="020B0200000000000000" pitchFamily="34" charset="-128"/>
                <a:ea typeface="Noto Sans KR Medium" panose="020B0200000000000000" pitchFamily="34" charset="-128"/>
              </a:rPr>
              <a:t>Regulatory Risk</a:t>
            </a:r>
          </a:p>
          <a:p>
            <a:pPr algn="ctr"/>
            <a:r>
              <a:rPr lang="en-US" b="1">
                <a:solidFill>
                  <a:schemeClr val="tx1"/>
                </a:solidFill>
                <a:latin typeface="Noto Sans KR Medium" panose="020B0200000000000000" pitchFamily="34" charset="-128"/>
                <a:ea typeface="Noto Sans KR Medium" panose="020B0200000000000000" pitchFamily="34" charset="-128"/>
              </a:rPr>
              <a:t>Mitigation: </a:t>
            </a:r>
            <a:r>
              <a:rPr lang="en-US">
                <a:solidFill>
                  <a:schemeClr val="tx1"/>
                </a:solidFill>
                <a:latin typeface="Noto Sans KR Medium" panose="020B0200000000000000" pitchFamily="34" charset="-128"/>
                <a:ea typeface="Noto Sans KR Medium" panose="020B0200000000000000" pitchFamily="34" charset="-128"/>
              </a:rPr>
              <a:t>Platform-Only Model, Legal Counsel, SEC Compliance</a:t>
            </a:r>
          </a:p>
        </p:txBody>
      </p:sp>
      <p:pic>
        <p:nvPicPr>
          <p:cNvPr id="9" name="Picture 8" descr="A gold logo on a black background&#10;&#10;Description automatically generated">
            <a:extLst>
              <a:ext uri="{FF2B5EF4-FFF2-40B4-BE49-F238E27FC236}">
                <a16:creationId xmlns:a16="http://schemas.microsoft.com/office/drawing/2014/main" id="{F99BD757-BFB9-4F58-9239-8B3BB4B1E7CD}"/>
              </a:ext>
            </a:extLst>
          </p:cNvPr>
          <p:cNvPicPr>
            <a:picLocks noChangeAspect="1"/>
          </p:cNvPicPr>
          <p:nvPr/>
        </p:nvPicPr>
        <p:blipFill>
          <a:blip r:embed="rId5"/>
          <a:stretch>
            <a:fillRect/>
          </a:stretch>
        </p:blipFill>
        <p:spPr>
          <a:xfrm>
            <a:off x="10830179" y="-59127"/>
            <a:ext cx="1169162" cy="1173857"/>
          </a:xfrm>
          <a:prstGeom prst="rect">
            <a:avLst/>
          </a:prstGeom>
        </p:spPr>
      </p:pic>
    </p:spTree>
    <p:extLst>
      <p:ext uri="{BB962C8B-B14F-4D97-AF65-F5344CB8AC3E}">
        <p14:creationId xmlns:p14="http://schemas.microsoft.com/office/powerpoint/2010/main" val="19998983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85C7-4A99-C313-2EBE-56348CA44631}"/>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0257495D-696E-8834-8599-2C1999FC4D50}"/>
              </a:ext>
            </a:extLst>
          </p:cNvPr>
          <p:cNvGrpSpPr/>
          <p:nvPr/>
        </p:nvGrpSpPr>
        <p:grpSpPr>
          <a:xfrm>
            <a:off x="-2" y="22253"/>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0E4A0C23-FA07-1110-DA4F-119AC536611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E8FF358A-2DF7-54FA-7739-5D060C00C571}"/>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9396084F-374E-B07B-7CF6-13F45B38895F}"/>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803C83FD-3DF4-F6E2-5699-ED2944D99E6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4EB588B9-3220-6E62-1095-2E654A2AD50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77C6E067-7A44-DEF4-77F5-A4A5D17124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직사각형 44">
            <a:extLst>
              <a:ext uri="{FF2B5EF4-FFF2-40B4-BE49-F238E27FC236}">
                <a16:creationId xmlns:a16="http://schemas.microsoft.com/office/drawing/2014/main" id="{80826E00-4B51-4C13-B626-BA235C104517}"/>
              </a:ext>
            </a:extLst>
          </p:cNvPr>
          <p:cNvSpPr/>
          <p:nvPr/>
        </p:nvSpPr>
        <p:spPr>
          <a:xfrm rot="10800000">
            <a:off x="0" y="2777488"/>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5" name="직사각형 44">
            <a:extLst>
              <a:ext uri="{FF2B5EF4-FFF2-40B4-BE49-F238E27FC236}">
                <a16:creationId xmlns:a16="http://schemas.microsoft.com/office/drawing/2014/main" id="{E81C43FF-4AA7-B84C-5A35-92A84A81B478}"/>
              </a:ext>
            </a:extLst>
          </p:cNvPr>
          <p:cNvSpPr/>
          <p:nvPr/>
        </p:nvSpPr>
        <p:spPr>
          <a:xfrm>
            <a:off x="-2" y="-15573"/>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40" name="TextBox 39">
            <a:extLst>
              <a:ext uri="{FF2B5EF4-FFF2-40B4-BE49-F238E27FC236}">
                <a16:creationId xmlns:a16="http://schemas.microsoft.com/office/drawing/2014/main" id="{9FD79E9E-3CC2-D29B-0F12-DD0E73AACED5}"/>
              </a:ext>
            </a:extLst>
          </p:cNvPr>
          <p:cNvSpPr txBox="1"/>
          <p:nvPr/>
        </p:nvSpPr>
        <p:spPr>
          <a:xfrm>
            <a:off x="628742" y="837804"/>
            <a:ext cx="7335208" cy="338554"/>
          </a:xfrm>
          <a:prstGeom prst="rect">
            <a:avLst/>
          </a:prstGeom>
          <a:noFill/>
        </p:spPr>
        <p:txBody>
          <a:bodyPr wrap="square">
            <a:spAutoFit/>
          </a:bodyPr>
          <a:lstStyle/>
          <a:p>
            <a:pPr>
              <a:tabLst>
                <a:tab pos="3084513" algn="l"/>
                <a:tab pos="4119563" algn="l"/>
              </a:tabLst>
            </a:pPr>
            <a:r>
              <a:rPr lang="en-US" sz="1600">
                <a:solidFill>
                  <a:srgbClr val="061011"/>
                </a:solidFill>
                <a:latin typeface="Noto Sans KR Black" panose="020B0200000000000000" pitchFamily="34" charset="-128"/>
                <a:ea typeface="Noto Sans KR Black" panose="020B0200000000000000" pitchFamily="34" charset="-128"/>
              </a:rPr>
              <a:t>A team that is </a:t>
            </a:r>
            <a:r>
              <a:rPr lang="en-US" sz="1600" b="1">
                <a:solidFill>
                  <a:srgbClr val="C49951"/>
                </a:solidFill>
                <a:latin typeface="Noto Sans KR Black" panose="020B0200000000000000" pitchFamily="34" charset="-128"/>
                <a:ea typeface="Noto Sans KR Black" panose="020B0200000000000000" pitchFamily="34" charset="-128"/>
              </a:rPr>
              <a:t>hungry</a:t>
            </a:r>
            <a:r>
              <a:rPr lang="en-US" sz="1600">
                <a:solidFill>
                  <a:srgbClr val="061011"/>
                </a:solidFill>
                <a:latin typeface="Noto Sans KR Black" panose="020B0200000000000000" pitchFamily="34" charset="-128"/>
                <a:ea typeface="Noto Sans KR Black" panose="020B0200000000000000" pitchFamily="34" charset="-128"/>
              </a:rPr>
              <a:t> to make an impact</a:t>
            </a:r>
          </a:p>
        </p:txBody>
      </p:sp>
      <p:pic>
        <p:nvPicPr>
          <p:cNvPr id="16" name="Picture 15" descr="A blue and black logo&#10;&#10;AI-generated content may be incorrect.">
            <a:extLst>
              <a:ext uri="{FF2B5EF4-FFF2-40B4-BE49-F238E27FC236}">
                <a16:creationId xmlns:a16="http://schemas.microsoft.com/office/drawing/2014/main" id="{AD9C5B8F-401E-42E6-A136-185C54328A1C}"/>
              </a:ext>
            </a:extLst>
          </p:cNvPr>
          <p:cNvPicPr>
            <a:picLocks noChangeAspect="1"/>
          </p:cNvPicPr>
          <p:nvPr/>
        </p:nvPicPr>
        <p:blipFill>
          <a:blip r:embed="rId4"/>
          <a:stretch>
            <a:fillRect/>
          </a:stretch>
        </p:blipFill>
        <p:spPr>
          <a:xfrm>
            <a:off x="3233879" y="6074675"/>
            <a:ext cx="2105547" cy="512889"/>
          </a:xfrm>
          <a:prstGeom prst="rect">
            <a:avLst/>
          </a:prstGeom>
          <a:effectLst>
            <a:outerShdw blurRad="76200" dist="63500" dir="18000000" sy="23000" kx="-1200000" algn="bl" rotWithShape="0">
              <a:prstClr val="black">
                <a:alpha val="40000"/>
              </a:prstClr>
            </a:outerShdw>
          </a:effectLst>
        </p:spPr>
      </p:pic>
      <p:pic>
        <p:nvPicPr>
          <p:cNvPr id="27" name="Picture 26" descr="A logo with a fleur-de-lis and a symbol&#10;&#10;Description automatically generated">
            <a:extLst>
              <a:ext uri="{FF2B5EF4-FFF2-40B4-BE49-F238E27FC236}">
                <a16:creationId xmlns:a16="http://schemas.microsoft.com/office/drawing/2014/main" id="{F7E10B60-375C-AB39-9AEB-5D41FDF3FFE8}"/>
              </a:ext>
            </a:extLst>
          </p:cNvPr>
          <p:cNvPicPr>
            <a:picLocks noChangeAspect="1"/>
          </p:cNvPicPr>
          <p:nvPr/>
        </p:nvPicPr>
        <p:blipFill>
          <a:blip r:embed="rId5"/>
          <a:stretch>
            <a:fillRect/>
          </a:stretch>
        </p:blipFill>
        <p:spPr>
          <a:xfrm>
            <a:off x="5678493" y="5946269"/>
            <a:ext cx="748540" cy="743482"/>
          </a:xfrm>
          <a:prstGeom prst="rect">
            <a:avLst/>
          </a:prstGeom>
          <a:effectLst>
            <a:outerShdw blurRad="76200" dist="63500" dir="18000000" sy="23000" kx="-1200000" algn="bl" rotWithShape="0">
              <a:prstClr val="black">
                <a:alpha val="40000"/>
              </a:prstClr>
            </a:outerShdw>
          </a:effectLst>
        </p:spPr>
      </p:pic>
      <p:pic>
        <p:nvPicPr>
          <p:cNvPr id="28" name="Picture 27" descr="A red text on a black background&#10;&#10;AI-generated content may be incorrect.">
            <a:extLst>
              <a:ext uri="{FF2B5EF4-FFF2-40B4-BE49-F238E27FC236}">
                <a16:creationId xmlns:a16="http://schemas.microsoft.com/office/drawing/2014/main" id="{650E55BE-233B-49C5-889E-544DC9827795}"/>
              </a:ext>
            </a:extLst>
          </p:cNvPr>
          <p:cNvPicPr>
            <a:picLocks noChangeAspect="1"/>
          </p:cNvPicPr>
          <p:nvPr/>
        </p:nvPicPr>
        <p:blipFill>
          <a:blip r:embed="rId6"/>
          <a:srcRect t="19979" b="26555"/>
          <a:stretch/>
        </p:blipFill>
        <p:spPr>
          <a:xfrm>
            <a:off x="6766100" y="5954778"/>
            <a:ext cx="2500904" cy="670251"/>
          </a:xfrm>
          <a:prstGeom prst="rect">
            <a:avLst/>
          </a:prstGeom>
          <a:effectLst>
            <a:outerShdw blurRad="76200" dist="63500" dir="18000000" sy="23000" kx="-1200000" algn="bl" rotWithShape="0">
              <a:prstClr val="black">
                <a:alpha val="40000"/>
              </a:prstClr>
            </a:outerShdw>
          </a:effectLst>
        </p:spPr>
      </p:pic>
      <p:pic>
        <p:nvPicPr>
          <p:cNvPr id="2" name="Picture 1" descr="A blue and white logo&#10;&#10;AI-generated content may be incorrect.">
            <a:extLst>
              <a:ext uri="{FF2B5EF4-FFF2-40B4-BE49-F238E27FC236}">
                <a16:creationId xmlns:a16="http://schemas.microsoft.com/office/drawing/2014/main" id="{DFB5B882-2FD2-C2A3-59F2-E802C77AC433}"/>
              </a:ext>
            </a:extLst>
          </p:cNvPr>
          <p:cNvPicPr>
            <a:picLocks noChangeAspect="1"/>
          </p:cNvPicPr>
          <p:nvPr/>
        </p:nvPicPr>
        <p:blipFill>
          <a:blip r:embed="rId7"/>
          <a:stretch>
            <a:fillRect/>
          </a:stretch>
        </p:blipFill>
        <p:spPr>
          <a:xfrm>
            <a:off x="229274" y="5954778"/>
            <a:ext cx="2665538" cy="670251"/>
          </a:xfrm>
          <a:prstGeom prst="rect">
            <a:avLst/>
          </a:prstGeom>
          <a:effectLst>
            <a:outerShdw blurRad="76200" dist="63500" dir="18000000" sy="23000" kx="-1200000" algn="bl" rotWithShape="0">
              <a:prstClr val="black">
                <a:alpha val="40000"/>
              </a:prstClr>
            </a:outerShdw>
          </a:effectLst>
        </p:spPr>
      </p:pic>
      <p:grpSp>
        <p:nvGrpSpPr>
          <p:cNvPr id="30" name="Group 29">
            <a:extLst>
              <a:ext uri="{FF2B5EF4-FFF2-40B4-BE49-F238E27FC236}">
                <a16:creationId xmlns:a16="http://schemas.microsoft.com/office/drawing/2014/main" id="{8DF431C1-A087-A8C4-94E6-FD5A7BA84516}"/>
              </a:ext>
            </a:extLst>
          </p:cNvPr>
          <p:cNvGrpSpPr/>
          <p:nvPr/>
        </p:nvGrpSpPr>
        <p:grpSpPr>
          <a:xfrm>
            <a:off x="359774" y="1994927"/>
            <a:ext cx="2127888" cy="2141845"/>
            <a:chOff x="-583205" y="2426604"/>
            <a:chExt cx="2947689" cy="2931131"/>
          </a:xfrm>
        </p:grpSpPr>
        <p:grpSp>
          <p:nvGrpSpPr>
            <p:cNvPr id="22" name="Group 21">
              <a:extLst>
                <a:ext uri="{FF2B5EF4-FFF2-40B4-BE49-F238E27FC236}">
                  <a16:creationId xmlns:a16="http://schemas.microsoft.com/office/drawing/2014/main" id="{E6B1E422-5835-DDEA-A963-AD158062FB05}"/>
                </a:ext>
              </a:extLst>
            </p:cNvPr>
            <p:cNvGrpSpPr/>
            <p:nvPr/>
          </p:nvGrpSpPr>
          <p:grpSpPr>
            <a:xfrm>
              <a:off x="-583205" y="2426604"/>
              <a:ext cx="2927827" cy="2931131"/>
              <a:chOff x="-1598296" y="2999546"/>
              <a:chExt cx="2927827" cy="2931131"/>
            </a:xfrm>
          </p:grpSpPr>
          <p:sp>
            <p:nvSpPr>
              <p:cNvPr id="19" name="Oval 18">
                <a:extLst>
                  <a:ext uri="{FF2B5EF4-FFF2-40B4-BE49-F238E27FC236}">
                    <a16:creationId xmlns:a16="http://schemas.microsoft.com/office/drawing/2014/main" id="{742E94CC-F22C-A4AA-85ED-FDF915FC4EF8}"/>
                  </a:ext>
                </a:extLst>
              </p:cNvPr>
              <p:cNvSpPr/>
              <p:nvPr/>
            </p:nvSpPr>
            <p:spPr>
              <a:xfrm>
                <a:off x="-1596549" y="2999546"/>
                <a:ext cx="2926080" cy="2926080"/>
              </a:xfrm>
              <a:prstGeom prst="ellipse">
                <a:avLst/>
              </a:prstGeom>
              <a:solidFill>
                <a:srgbClr val="F4F4F6"/>
              </a:solidFill>
              <a:ln>
                <a:noFill/>
              </a:ln>
              <a:effectLst>
                <a:outerShdw blurRad="127000" dist="2032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E7D6A81-2AAD-3AB9-B531-88E0F35FD260}"/>
                  </a:ext>
                </a:extLst>
              </p:cNvPr>
              <p:cNvSpPr/>
              <p:nvPr/>
            </p:nvSpPr>
            <p:spPr>
              <a:xfrm>
                <a:off x="-1598296" y="3004597"/>
                <a:ext cx="2926080" cy="2926080"/>
              </a:xfrm>
              <a:prstGeom prst="ellipse">
                <a:avLst/>
              </a:prstGeom>
              <a:solidFill>
                <a:srgbClr val="F4F4F6"/>
              </a:solidFill>
              <a:ln>
                <a:noFill/>
              </a:ln>
              <a:effectLst>
                <a:outerShdw blurRad="127000" dist="203200" dir="13500000" algn="br" rotWithShape="0">
                  <a:schemeClr val="bg1">
                    <a:lumMod val="8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erson smiling at the camera&#10;&#10;AI-generated content may be incorrect.">
              <a:extLst>
                <a:ext uri="{FF2B5EF4-FFF2-40B4-BE49-F238E27FC236}">
                  <a16:creationId xmlns:a16="http://schemas.microsoft.com/office/drawing/2014/main" id="{EAA1FF0A-24CB-E73C-FCDB-EB5DD072836F}"/>
                </a:ext>
              </a:extLst>
            </p:cNvPr>
            <p:cNvPicPr>
              <a:picLocks noChangeAspect="1"/>
            </p:cNvPicPr>
            <p:nvPr/>
          </p:nvPicPr>
          <p:blipFill>
            <a:blip r:embed="rId8"/>
            <a:stretch>
              <a:fillRect/>
            </a:stretch>
          </p:blipFill>
          <p:spPr>
            <a:xfrm>
              <a:off x="-554772" y="2485251"/>
              <a:ext cx="2919256" cy="2834640"/>
            </a:xfrm>
            <a:prstGeom prst="rect">
              <a:avLst/>
            </a:prstGeom>
          </p:spPr>
        </p:pic>
      </p:grpSp>
      <p:sp>
        <p:nvSpPr>
          <p:cNvPr id="32" name="TextBox 31">
            <a:extLst>
              <a:ext uri="{FF2B5EF4-FFF2-40B4-BE49-F238E27FC236}">
                <a16:creationId xmlns:a16="http://schemas.microsoft.com/office/drawing/2014/main" id="{427A627C-4BAA-7DA8-39F9-0F4A28381BD5}"/>
              </a:ext>
            </a:extLst>
          </p:cNvPr>
          <p:cNvSpPr txBox="1"/>
          <p:nvPr/>
        </p:nvSpPr>
        <p:spPr>
          <a:xfrm>
            <a:off x="96004" y="4463848"/>
            <a:ext cx="2639827" cy="461665"/>
          </a:xfrm>
          <a:prstGeom prst="rect">
            <a:avLst/>
          </a:prstGeom>
          <a:noFill/>
        </p:spPr>
        <p:txBody>
          <a:bodyPr wrap="square">
            <a:spAutoFit/>
          </a:bodyPr>
          <a:lstStyle/>
          <a:p>
            <a:pPr algn="ctr"/>
            <a:r>
              <a:rPr lang="en-US" sz="2400" b="1">
                <a:latin typeface="Noto Sans KR Medium" panose="020B0200000000000000" pitchFamily="34" charset="-128"/>
                <a:ea typeface="Noto Sans KR Medium" panose="020B0200000000000000" pitchFamily="34" charset="-128"/>
              </a:rPr>
              <a:t>Sansh Kumar</a:t>
            </a:r>
            <a:endParaRPr lang="en-US" sz="1100" b="1">
              <a:latin typeface="Noto Sans KR Medium" panose="020B0200000000000000" pitchFamily="34" charset="-128"/>
              <a:ea typeface="Noto Sans KR Medium" panose="020B0200000000000000" pitchFamily="34" charset="-128"/>
            </a:endParaRPr>
          </a:p>
        </p:txBody>
      </p:sp>
      <p:sp>
        <p:nvSpPr>
          <p:cNvPr id="33" name="TextBox 32">
            <a:extLst>
              <a:ext uri="{FF2B5EF4-FFF2-40B4-BE49-F238E27FC236}">
                <a16:creationId xmlns:a16="http://schemas.microsoft.com/office/drawing/2014/main" id="{21F4C245-71B0-84C1-51CC-07F159072FF2}"/>
              </a:ext>
            </a:extLst>
          </p:cNvPr>
          <p:cNvSpPr txBox="1"/>
          <p:nvPr/>
        </p:nvSpPr>
        <p:spPr>
          <a:xfrm>
            <a:off x="2570649" y="4461585"/>
            <a:ext cx="2639827" cy="461665"/>
          </a:xfrm>
          <a:prstGeom prst="rect">
            <a:avLst/>
          </a:prstGeom>
          <a:noFill/>
        </p:spPr>
        <p:txBody>
          <a:bodyPr wrap="square">
            <a:spAutoFit/>
          </a:bodyPr>
          <a:lstStyle/>
          <a:p>
            <a:pPr algn="ctr"/>
            <a:r>
              <a:rPr lang="en-US" sz="2400" b="1">
                <a:latin typeface="Noto Sans KR Medium" panose="020B0200000000000000" pitchFamily="34" charset="-128"/>
                <a:ea typeface="Noto Sans KR Medium" panose="020B0200000000000000" pitchFamily="34" charset="-128"/>
              </a:rPr>
              <a:t>Andy Nguyen</a:t>
            </a:r>
            <a:endParaRPr lang="en-US" sz="1100" b="1">
              <a:latin typeface="Noto Sans KR Medium" panose="020B0200000000000000" pitchFamily="34" charset="-128"/>
              <a:ea typeface="Noto Sans KR Medium" panose="020B0200000000000000" pitchFamily="34" charset="-128"/>
            </a:endParaRPr>
          </a:p>
        </p:txBody>
      </p:sp>
      <p:sp>
        <p:nvSpPr>
          <p:cNvPr id="36" name="TextBox 35">
            <a:extLst>
              <a:ext uri="{FF2B5EF4-FFF2-40B4-BE49-F238E27FC236}">
                <a16:creationId xmlns:a16="http://schemas.microsoft.com/office/drawing/2014/main" id="{DD9BD46C-91EE-D9E3-6DEB-85B2F9474D07}"/>
              </a:ext>
            </a:extLst>
          </p:cNvPr>
          <p:cNvSpPr txBox="1"/>
          <p:nvPr/>
        </p:nvSpPr>
        <p:spPr>
          <a:xfrm>
            <a:off x="9272741" y="2136907"/>
            <a:ext cx="2919257" cy="800219"/>
          </a:xfrm>
          <a:prstGeom prst="rect">
            <a:avLst/>
          </a:prstGeom>
          <a:noFill/>
        </p:spPr>
        <p:txBody>
          <a:bodyPr wrap="square">
            <a:spAutoFit/>
          </a:bodyPr>
          <a:lstStyle/>
          <a:p>
            <a:r>
              <a:rPr lang="en-US" sz="1600">
                <a:latin typeface="Noto Sans KR Medium" panose="020B0200000000000000" pitchFamily="34" charset="-128"/>
                <a:ea typeface="Noto Sans KR Medium" panose="020B0200000000000000" pitchFamily="34" charset="-128"/>
              </a:rPr>
              <a:t>CFO</a:t>
            </a:r>
          </a:p>
          <a:p>
            <a:r>
              <a:rPr lang="en-US" b="1">
                <a:latin typeface="Noto Sans KR Medium" panose="020B0200000000000000" pitchFamily="34" charset="-128"/>
                <a:ea typeface="Noto Sans KR Medium" panose="020B0200000000000000" pitchFamily="34" charset="-128"/>
              </a:rPr>
              <a:t>Mikey Callahan</a:t>
            </a:r>
          </a:p>
          <a:p>
            <a:r>
              <a:rPr lang="en-US" sz="1200">
                <a:latin typeface="Noto Sans KR Medium" panose="020B0200000000000000" pitchFamily="34" charset="-128"/>
                <a:ea typeface="Noto Sans KR Medium" panose="020B0200000000000000" pitchFamily="34" charset="-128"/>
              </a:rPr>
              <a:t>Equifax FP&amp;A</a:t>
            </a:r>
          </a:p>
        </p:txBody>
      </p:sp>
      <p:sp>
        <p:nvSpPr>
          <p:cNvPr id="37" name="TextBox 36">
            <a:extLst>
              <a:ext uri="{FF2B5EF4-FFF2-40B4-BE49-F238E27FC236}">
                <a16:creationId xmlns:a16="http://schemas.microsoft.com/office/drawing/2014/main" id="{8E820723-E584-9EBE-0EF6-09507CD34201}"/>
              </a:ext>
            </a:extLst>
          </p:cNvPr>
          <p:cNvSpPr txBox="1"/>
          <p:nvPr/>
        </p:nvSpPr>
        <p:spPr>
          <a:xfrm>
            <a:off x="9244536" y="3877078"/>
            <a:ext cx="2919257" cy="830997"/>
          </a:xfrm>
          <a:prstGeom prst="rect">
            <a:avLst/>
          </a:prstGeom>
          <a:noFill/>
        </p:spPr>
        <p:txBody>
          <a:bodyPr wrap="square">
            <a:spAutoFit/>
          </a:bodyPr>
          <a:lstStyle/>
          <a:p>
            <a:r>
              <a:rPr lang="en-US" sz="1600">
                <a:latin typeface="Noto Sans KR Medium" panose="020B0200000000000000" pitchFamily="34" charset="-128"/>
                <a:ea typeface="Noto Sans KR Medium" panose="020B0200000000000000" pitchFamily="34" charset="-128"/>
              </a:rPr>
              <a:t>CTO</a:t>
            </a:r>
            <a:endParaRPr lang="en-US" b="1">
              <a:latin typeface="Noto Sans KR Medium" panose="020B0200000000000000" pitchFamily="34" charset="-128"/>
              <a:ea typeface="Noto Sans KR Medium" panose="020B0200000000000000" pitchFamily="34" charset="-128"/>
            </a:endParaRPr>
          </a:p>
          <a:p>
            <a:r>
              <a:rPr lang="en-US" b="1">
                <a:latin typeface="Noto Sans KR Medium" panose="020B0200000000000000" pitchFamily="34" charset="-128"/>
                <a:ea typeface="Noto Sans KR Medium" panose="020B0200000000000000" pitchFamily="34" charset="-128"/>
              </a:rPr>
              <a:t>Graham Bishop</a:t>
            </a:r>
          </a:p>
          <a:p>
            <a:r>
              <a:rPr lang="en-US" sz="1200">
                <a:latin typeface="Noto Sans KR Medium" panose="020B0200000000000000" pitchFamily="34" charset="-128"/>
                <a:ea typeface="Noto Sans KR Medium" panose="020B0200000000000000" pitchFamily="34" charset="-128"/>
              </a:rPr>
              <a:t>Blockchain Developer</a:t>
            </a:r>
          </a:p>
        </p:txBody>
      </p:sp>
      <p:grpSp>
        <p:nvGrpSpPr>
          <p:cNvPr id="50" name="Group 49">
            <a:extLst>
              <a:ext uri="{FF2B5EF4-FFF2-40B4-BE49-F238E27FC236}">
                <a16:creationId xmlns:a16="http://schemas.microsoft.com/office/drawing/2014/main" id="{7042D280-4E1F-BB02-D525-76404569136B}"/>
              </a:ext>
            </a:extLst>
          </p:cNvPr>
          <p:cNvGrpSpPr/>
          <p:nvPr/>
        </p:nvGrpSpPr>
        <p:grpSpPr>
          <a:xfrm>
            <a:off x="7827987" y="1760832"/>
            <a:ext cx="1444753" cy="1542515"/>
            <a:chOff x="9564621" y="-1310330"/>
            <a:chExt cx="1444753" cy="1542515"/>
          </a:xfrm>
        </p:grpSpPr>
        <p:sp>
          <p:nvSpPr>
            <p:cNvPr id="46" name="Rectangle: Rounded Corners 45">
              <a:extLst>
                <a:ext uri="{FF2B5EF4-FFF2-40B4-BE49-F238E27FC236}">
                  <a16:creationId xmlns:a16="http://schemas.microsoft.com/office/drawing/2014/main" id="{D8FB946A-E475-F920-10C5-F1486805CEFC}"/>
                </a:ext>
              </a:extLst>
            </p:cNvPr>
            <p:cNvSpPr/>
            <p:nvPr/>
          </p:nvSpPr>
          <p:spPr>
            <a:xfrm>
              <a:off x="9564621" y="-1310330"/>
              <a:ext cx="1444750" cy="1536191"/>
            </a:xfrm>
            <a:prstGeom prst="roundRect">
              <a:avLst>
                <a:gd name="adj" fmla="val 9173"/>
              </a:avLst>
            </a:prstGeom>
            <a:solidFill>
              <a:srgbClr val="F2F2F2"/>
            </a:solidFill>
            <a:ln>
              <a:noFill/>
            </a:ln>
            <a:effectLst>
              <a:outerShdw blurRad="127000" dist="2032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20073EAE-6A93-C5B0-6CD5-76184FB7AAF8}"/>
                </a:ext>
              </a:extLst>
            </p:cNvPr>
            <p:cNvSpPr/>
            <p:nvPr/>
          </p:nvSpPr>
          <p:spPr>
            <a:xfrm>
              <a:off x="9564624" y="-1304006"/>
              <a:ext cx="1444750" cy="1536191"/>
            </a:xfrm>
            <a:prstGeom prst="roundRect">
              <a:avLst>
                <a:gd name="adj" fmla="val 9173"/>
              </a:avLst>
            </a:prstGeom>
            <a:solidFill>
              <a:srgbClr val="F2F2F2"/>
            </a:solidFill>
            <a:ln>
              <a:noFill/>
            </a:ln>
            <a:effectLst>
              <a:outerShdw blurRad="127000" dist="203200" dir="13500000" algn="br" rotWithShape="0">
                <a:schemeClr val="bg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5004BEE4-8DC3-C02B-A54A-A031A9C49D57}"/>
              </a:ext>
            </a:extLst>
          </p:cNvPr>
          <p:cNvGrpSpPr/>
          <p:nvPr/>
        </p:nvGrpSpPr>
        <p:grpSpPr>
          <a:xfrm>
            <a:off x="7827987" y="3538151"/>
            <a:ext cx="1444756" cy="1542516"/>
            <a:chOff x="8458150" y="-1674713"/>
            <a:chExt cx="1444756" cy="1542516"/>
          </a:xfrm>
        </p:grpSpPr>
        <p:sp>
          <p:nvSpPr>
            <p:cNvPr id="52" name="Rectangle: Rounded Corners 51">
              <a:extLst>
                <a:ext uri="{FF2B5EF4-FFF2-40B4-BE49-F238E27FC236}">
                  <a16:creationId xmlns:a16="http://schemas.microsoft.com/office/drawing/2014/main" id="{E80BB9E8-8586-933D-2FC4-F73078D088C4}"/>
                </a:ext>
              </a:extLst>
            </p:cNvPr>
            <p:cNvSpPr/>
            <p:nvPr/>
          </p:nvSpPr>
          <p:spPr>
            <a:xfrm>
              <a:off x="8458150" y="-1674713"/>
              <a:ext cx="1444752" cy="1536192"/>
            </a:xfrm>
            <a:prstGeom prst="roundRect">
              <a:avLst>
                <a:gd name="adj" fmla="val 9173"/>
              </a:avLst>
            </a:prstGeom>
            <a:solidFill>
              <a:srgbClr val="F2F2F2"/>
            </a:solidFill>
            <a:ln>
              <a:noFill/>
            </a:ln>
            <a:effectLst>
              <a:outerShdw blurRad="127000" dist="203200" dir="13500000" algn="br" rotWithShape="0">
                <a:schemeClr val="bg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DC7349B3-93BD-5D90-FFC9-2D42385BABC4}"/>
                </a:ext>
              </a:extLst>
            </p:cNvPr>
            <p:cNvGrpSpPr/>
            <p:nvPr/>
          </p:nvGrpSpPr>
          <p:grpSpPr>
            <a:xfrm>
              <a:off x="8458153" y="-1668389"/>
              <a:ext cx="1444753" cy="1536192"/>
              <a:chOff x="9564621" y="-1310330"/>
              <a:chExt cx="1444753" cy="1542515"/>
            </a:xfrm>
          </p:grpSpPr>
          <p:sp>
            <p:nvSpPr>
              <p:cNvPr id="54" name="Rectangle: Rounded Corners 53">
                <a:extLst>
                  <a:ext uri="{FF2B5EF4-FFF2-40B4-BE49-F238E27FC236}">
                    <a16:creationId xmlns:a16="http://schemas.microsoft.com/office/drawing/2014/main" id="{4301C7E4-ED0B-A550-53FA-216D7C1FD39D}"/>
                  </a:ext>
                </a:extLst>
              </p:cNvPr>
              <p:cNvSpPr/>
              <p:nvPr/>
            </p:nvSpPr>
            <p:spPr>
              <a:xfrm>
                <a:off x="9564621" y="-1310330"/>
                <a:ext cx="1444750" cy="1536191"/>
              </a:xfrm>
              <a:prstGeom prst="roundRect">
                <a:avLst>
                  <a:gd name="adj" fmla="val 9173"/>
                </a:avLst>
              </a:prstGeom>
              <a:solidFill>
                <a:srgbClr val="F2F2F2"/>
              </a:solidFill>
              <a:ln>
                <a:noFill/>
              </a:ln>
              <a:effectLst>
                <a:outerShdw blurRad="127000" dist="2032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8CCE06F-B3CD-6256-3EE2-961B50536DCD}"/>
                  </a:ext>
                </a:extLst>
              </p:cNvPr>
              <p:cNvSpPr/>
              <p:nvPr/>
            </p:nvSpPr>
            <p:spPr>
              <a:xfrm>
                <a:off x="9564624" y="-1304006"/>
                <a:ext cx="1444750" cy="1536191"/>
              </a:xfrm>
              <a:prstGeom prst="roundRect">
                <a:avLst>
                  <a:gd name="adj" fmla="val 9173"/>
                </a:avLst>
              </a:prstGeom>
              <a:solidFill>
                <a:srgbClr val="F2F2F2"/>
              </a:solidFill>
              <a:ln>
                <a:noFill/>
              </a:ln>
              <a:effectLst>
                <a:outerShdw blurRad="127000" dist="203200" dir="13500000" algn="br" rotWithShape="0">
                  <a:schemeClr val="bg1">
                    <a:lumMod val="8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098" name="Picture 2" descr="Jackson Nickerson, Ph.D., Edward Jones Dean of the Chaifetz School of Business poses on the staircase of Cook Hall.">
            <a:extLst>
              <a:ext uri="{FF2B5EF4-FFF2-40B4-BE49-F238E27FC236}">
                <a16:creationId xmlns:a16="http://schemas.microsoft.com/office/drawing/2014/main" id="{343BAA32-A8BB-6FCF-D1A6-DEF7E913239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182" t="5515" r="25362" b="47153"/>
          <a:stretch/>
        </p:blipFill>
        <p:spPr bwMode="auto">
          <a:xfrm>
            <a:off x="7923164" y="3641151"/>
            <a:ext cx="1254394" cy="134505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A8B26484-702A-C521-A875-8B78EF618AA0}"/>
              </a:ext>
            </a:extLst>
          </p:cNvPr>
          <p:cNvSpPr txBox="1"/>
          <p:nvPr/>
        </p:nvSpPr>
        <p:spPr>
          <a:xfrm>
            <a:off x="580067" y="347786"/>
            <a:ext cx="5545949"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Team at </a:t>
            </a:r>
            <a:r>
              <a:rPr lang="en-US" sz="2800">
                <a:solidFill>
                  <a:srgbClr val="C49951"/>
                </a:solidFill>
                <a:latin typeface="Noto Sans KR Black" panose="020B0200000000000000" pitchFamily="34" charset="-128"/>
                <a:ea typeface="Noto Sans KR Black" panose="020B0200000000000000" pitchFamily="34" charset="-128"/>
              </a:rPr>
              <a:t>F</a:t>
            </a:r>
            <a:r>
              <a:rPr lang="en-US" sz="2800">
                <a:solidFill>
                  <a:srgbClr val="061011"/>
                </a:solidFill>
                <a:latin typeface="Noto Sans KR Black" panose="020B0200000000000000" pitchFamily="34" charset="-128"/>
                <a:ea typeface="Noto Sans KR Black" panose="020B0200000000000000" pitchFamily="34" charset="-128"/>
              </a:rPr>
              <a:t>und</a:t>
            </a:r>
            <a:r>
              <a:rPr lang="en-US" sz="2800">
                <a:solidFill>
                  <a:srgbClr val="C49951"/>
                </a:solidFill>
                <a:latin typeface="Noto Sans KR Black" panose="020B0200000000000000" pitchFamily="34" charset="-128"/>
                <a:ea typeface="Noto Sans KR Black" panose="020B0200000000000000" pitchFamily="34" charset="-128"/>
              </a:rPr>
              <a:t>F</a:t>
            </a:r>
            <a:r>
              <a:rPr lang="en-US" sz="2800">
                <a:solidFill>
                  <a:srgbClr val="061011"/>
                </a:solidFill>
                <a:latin typeface="Noto Sans KR Black" panose="020B0200000000000000" pitchFamily="34" charset="-128"/>
                <a:ea typeface="Noto Sans KR Black" panose="020B0200000000000000" pitchFamily="34" charset="-128"/>
              </a:rPr>
              <a:t>orge</a:t>
            </a:r>
            <a:endParaRPr lang="en-US" sz="2800">
              <a:solidFill>
                <a:srgbClr val="E7B005"/>
              </a:solidFill>
              <a:latin typeface="Noto Sans KR Black" panose="020B0200000000000000" pitchFamily="34" charset="-128"/>
              <a:ea typeface="Noto Sans KR Black" panose="020B0200000000000000" pitchFamily="34" charset="-128"/>
            </a:endParaRPr>
          </a:p>
        </p:txBody>
      </p:sp>
      <p:pic>
        <p:nvPicPr>
          <p:cNvPr id="15" name="Picture 14" descr="A gold logo on a black background&#10;&#10;Description automatically generated">
            <a:extLst>
              <a:ext uri="{FF2B5EF4-FFF2-40B4-BE49-F238E27FC236}">
                <a16:creationId xmlns:a16="http://schemas.microsoft.com/office/drawing/2014/main" id="{6A341D2A-2DDC-5650-DDA8-0AFA6CB53EFD}"/>
              </a:ext>
            </a:extLst>
          </p:cNvPr>
          <p:cNvPicPr>
            <a:picLocks noChangeAspect="1"/>
          </p:cNvPicPr>
          <p:nvPr/>
        </p:nvPicPr>
        <p:blipFill>
          <a:blip r:embed="rId10"/>
          <a:stretch>
            <a:fillRect/>
          </a:stretch>
        </p:blipFill>
        <p:spPr>
          <a:xfrm>
            <a:off x="10830179" y="-59127"/>
            <a:ext cx="1169162" cy="1173857"/>
          </a:xfrm>
          <a:prstGeom prst="rect">
            <a:avLst/>
          </a:prstGeom>
        </p:spPr>
      </p:pic>
      <p:pic>
        <p:nvPicPr>
          <p:cNvPr id="38" name="Picture 37" descr="A young person wearing a tie&#10;&#10;Description automatically generated">
            <a:extLst>
              <a:ext uri="{FF2B5EF4-FFF2-40B4-BE49-F238E27FC236}">
                <a16:creationId xmlns:a16="http://schemas.microsoft.com/office/drawing/2014/main" id="{CFE7BA99-2D4B-1F16-AC92-E54D7B389B0D}"/>
              </a:ext>
            </a:extLst>
          </p:cNvPr>
          <p:cNvPicPr>
            <a:picLocks noChangeAspect="1"/>
          </p:cNvPicPr>
          <p:nvPr/>
        </p:nvPicPr>
        <p:blipFill>
          <a:blip r:embed="rId11"/>
          <a:stretch>
            <a:fillRect/>
          </a:stretch>
        </p:blipFill>
        <p:spPr>
          <a:xfrm>
            <a:off x="8016552" y="1856270"/>
            <a:ext cx="1084169" cy="1357666"/>
          </a:xfrm>
          <a:prstGeom prst="rect">
            <a:avLst/>
          </a:prstGeom>
        </p:spPr>
      </p:pic>
      <p:pic>
        <p:nvPicPr>
          <p:cNvPr id="43" name="Picture 42" descr="A black text on a black background&#10;&#10;Description automatically generated">
            <a:extLst>
              <a:ext uri="{FF2B5EF4-FFF2-40B4-BE49-F238E27FC236}">
                <a16:creationId xmlns:a16="http://schemas.microsoft.com/office/drawing/2014/main" id="{5AB261E9-5585-96CE-C666-C7CAAA06F7FB}"/>
              </a:ext>
            </a:extLst>
          </p:cNvPr>
          <p:cNvPicPr>
            <a:picLocks noChangeAspect="1"/>
          </p:cNvPicPr>
          <p:nvPr/>
        </p:nvPicPr>
        <p:blipFill>
          <a:blip r:embed="rId12"/>
          <a:stretch>
            <a:fillRect/>
          </a:stretch>
        </p:blipFill>
        <p:spPr>
          <a:xfrm>
            <a:off x="9492214" y="6046785"/>
            <a:ext cx="2238780" cy="486235"/>
          </a:xfrm>
          <a:prstGeom prst="rect">
            <a:avLst/>
          </a:prstGeom>
          <a:effectLst>
            <a:outerShdw blurRad="76200" dir="18900000" sy="23000" kx="-1200000" algn="bl" rotWithShape="0">
              <a:prstClr val="black">
                <a:alpha val="20000"/>
              </a:prstClr>
            </a:outerShdw>
          </a:effectLst>
        </p:spPr>
      </p:pic>
      <p:sp>
        <p:nvSpPr>
          <p:cNvPr id="29" name="TextBox 28">
            <a:extLst>
              <a:ext uri="{FF2B5EF4-FFF2-40B4-BE49-F238E27FC236}">
                <a16:creationId xmlns:a16="http://schemas.microsoft.com/office/drawing/2014/main" id="{A375F9D9-63AA-61A3-77BA-607C1C77D90C}"/>
              </a:ext>
            </a:extLst>
          </p:cNvPr>
          <p:cNvSpPr txBox="1"/>
          <p:nvPr/>
        </p:nvSpPr>
        <p:spPr>
          <a:xfrm>
            <a:off x="5092979" y="4459784"/>
            <a:ext cx="2639827" cy="461665"/>
          </a:xfrm>
          <a:prstGeom prst="rect">
            <a:avLst/>
          </a:prstGeom>
          <a:noFill/>
        </p:spPr>
        <p:txBody>
          <a:bodyPr wrap="square">
            <a:spAutoFit/>
          </a:bodyPr>
          <a:lstStyle/>
          <a:p>
            <a:pPr algn="ctr"/>
            <a:r>
              <a:rPr lang="en-US" sz="2400" b="1">
                <a:latin typeface="Noto Sans KR Medium" panose="020B0200000000000000" pitchFamily="34" charset="-128"/>
                <a:ea typeface="Noto Sans KR Medium" panose="020B0200000000000000" pitchFamily="34" charset="-128"/>
              </a:rPr>
              <a:t>Mark </a:t>
            </a:r>
            <a:r>
              <a:rPr lang="en-US" sz="2400" b="1" err="1">
                <a:latin typeface="Noto Sans KR Medium" panose="020B0200000000000000" pitchFamily="34" charset="-128"/>
                <a:ea typeface="Noto Sans KR Medium" panose="020B0200000000000000" pitchFamily="34" charset="-128"/>
              </a:rPr>
              <a:t>Kosir</a:t>
            </a:r>
            <a:endParaRPr lang="en-US" sz="1100" b="1">
              <a:latin typeface="Noto Sans KR Medium" panose="020B0200000000000000" pitchFamily="34" charset="-128"/>
              <a:ea typeface="Noto Sans KR Medium" panose="020B0200000000000000" pitchFamily="34" charset="-128"/>
            </a:endParaRPr>
          </a:p>
        </p:txBody>
      </p:sp>
      <p:pic>
        <p:nvPicPr>
          <p:cNvPr id="10" name="Picture 9" descr="A person in a black shirt&#10;&#10;AI-generated content may be incorrect.">
            <a:extLst>
              <a:ext uri="{FF2B5EF4-FFF2-40B4-BE49-F238E27FC236}">
                <a16:creationId xmlns:a16="http://schemas.microsoft.com/office/drawing/2014/main" id="{72B80C4B-9DCE-6031-4D5B-E0769C830665}"/>
              </a:ext>
            </a:extLst>
          </p:cNvPr>
          <p:cNvPicPr>
            <a:picLocks noChangeAspect="1"/>
          </p:cNvPicPr>
          <p:nvPr/>
        </p:nvPicPr>
        <p:blipFill>
          <a:blip r:embed="rId13"/>
          <a:stretch>
            <a:fillRect/>
          </a:stretch>
        </p:blipFill>
        <p:spPr>
          <a:xfrm>
            <a:off x="5091793" y="1991909"/>
            <a:ext cx="2612570" cy="2414121"/>
          </a:xfrm>
          <a:prstGeom prst="ellipse">
            <a:avLst/>
          </a:prstGeom>
          <a:ln>
            <a:noFill/>
          </a:ln>
          <a:effectLst>
            <a:outerShdw blurRad="1270000" dir="11460000" sx="200000" sy="200000" algn="tl" rotWithShape="0">
              <a:schemeClr val="bg1">
                <a:lumMod val="65000"/>
                <a:alpha val="0"/>
              </a:schemeClr>
            </a:outerShdw>
            <a:softEdge rad="112500"/>
          </a:effectLst>
        </p:spPr>
      </p:pic>
      <p:pic>
        <p:nvPicPr>
          <p:cNvPr id="11" name="Picture 10" descr="A person in a bow tie&#10;&#10;AI-generated content may be incorrect.">
            <a:extLst>
              <a:ext uri="{FF2B5EF4-FFF2-40B4-BE49-F238E27FC236}">
                <a16:creationId xmlns:a16="http://schemas.microsoft.com/office/drawing/2014/main" id="{1DDB6D6B-415E-B8FF-087F-AF1CA82F6B00}"/>
              </a:ext>
            </a:extLst>
          </p:cNvPr>
          <p:cNvPicPr>
            <a:picLocks noChangeAspect="1"/>
          </p:cNvPicPr>
          <p:nvPr/>
        </p:nvPicPr>
        <p:blipFill rotWithShape="1">
          <a:blip r:embed="rId14"/>
          <a:srcRect l="21571" t="9426" r="20180"/>
          <a:stretch/>
        </p:blipFill>
        <p:spPr>
          <a:xfrm>
            <a:off x="7910460" y="3641151"/>
            <a:ext cx="1278721" cy="1345056"/>
          </a:xfrm>
          <a:prstGeom prst="rect">
            <a:avLst/>
          </a:prstGeom>
        </p:spPr>
      </p:pic>
      <p:pic>
        <p:nvPicPr>
          <p:cNvPr id="13" name="Picture 12" descr="A person in a blue shirt and tie standing in front of a brick building&#10;&#10;AI-generated content may be incorrect.">
            <a:extLst>
              <a:ext uri="{FF2B5EF4-FFF2-40B4-BE49-F238E27FC236}">
                <a16:creationId xmlns:a16="http://schemas.microsoft.com/office/drawing/2014/main" id="{56D688EC-DD9D-BD7A-1F48-6CC28322B1FB}"/>
              </a:ext>
            </a:extLst>
          </p:cNvPr>
          <p:cNvPicPr>
            <a:picLocks noChangeAspect="1"/>
          </p:cNvPicPr>
          <p:nvPr/>
        </p:nvPicPr>
        <p:blipFill>
          <a:blip r:embed="rId15"/>
          <a:stretch>
            <a:fillRect/>
          </a:stretch>
        </p:blipFill>
        <p:spPr>
          <a:xfrm rot="5400000">
            <a:off x="2597730" y="1957916"/>
            <a:ext cx="2647758" cy="2349498"/>
          </a:xfrm>
          <a:prstGeom prst="ellipse">
            <a:avLst/>
          </a:prstGeom>
          <a:ln>
            <a:noFill/>
          </a:ln>
          <a:effectLst>
            <a:outerShdw blurRad="241300" dist="93682" dir="21540000" sx="102000" sy="102000" algn="tl" rotWithShape="0">
              <a:schemeClr val="tx1">
                <a:lumMod val="65000"/>
                <a:lumOff val="35000"/>
                <a:alpha val="70000"/>
              </a:schemeClr>
            </a:outerShdw>
            <a:softEdge rad="112500"/>
          </a:effectLst>
        </p:spPr>
      </p:pic>
    </p:spTree>
    <p:extLst>
      <p:ext uri="{BB962C8B-B14F-4D97-AF65-F5344CB8AC3E}">
        <p14:creationId xmlns:p14="http://schemas.microsoft.com/office/powerpoint/2010/main" val="5940683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DB21-EF65-DD6C-A56D-984F95317A88}"/>
            </a:ext>
          </a:extLst>
        </p:cNvPr>
        <p:cNvGrpSpPr/>
        <p:nvPr/>
      </p:nvGrpSpPr>
      <p:grpSpPr>
        <a:xfrm>
          <a:off x="0" y="0"/>
          <a:ext cx="0" cy="0"/>
          <a:chOff x="0" y="0"/>
          <a:chExt cx="0" cy="0"/>
        </a:xfrm>
      </p:grpSpPr>
      <p:pic>
        <p:nvPicPr>
          <p:cNvPr id="1028" name="Picture 4" descr="종이질감 이미지 – 찾아보기 569,847 스톡 사진, 벡터 및 비디오 | Adobe Stock">
            <a:extLst>
              <a:ext uri="{FF2B5EF4-FFF2-40B4-BE49-F238E27FC236}">
                <a16:creationId xmlns:a16="http://schemas.microsoft.com/office/drawing/2014/main" id="{4FED7203-4BF2-707D-4481-169F8EC4EA8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85834C3C-94E7-CDE4-706B-0A8538068C8F}"/>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43284C6E-D1C1-BCA4-4B57-B4A03A805D81}"/>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18127883-EDBF-07D2-D9B1-39F7C48DA64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59FAB43E-0714-A9D4-8DE9-D28644D0CBD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78979"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548A4740-1D8E-DF0C-68B8-C8A4150B28B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44">
            <a:extLst>
              <a:ext uri="{FF2B5EF4-FFF2-40B4-BE49-F238E27FC236}">
                <a16:creationId xmlns:a16="http://schemas.microsoft.com/office/drawing/2014/main" id="{6A330BC2-FB8C-9AB4-A949-FAB766C14869}"/>
              </a:ext>
            </a:extLst>
          </p:cNvPr>
          <p:cNvSpPr/>
          <p:nvPr/>
        </p:nvSpPr>
        <p:spPr>
          <a:xfrm>
            <a:off x="0" y="-1"/>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16" name="직선 연결선[R] 37">
            <a:extLst>
              <a:ext uri="{FF2B5EF4-FFF2-40B4-BE49-F238E27FC236}">
                <a16:creationId xmlns:a16="http://schemas.microsoft.com/office/drawing/2014/main" id="{E6AE4729-BFD7-FCC0-DFE0-C3799F7F69B9}"/>
              </a:ext>
            </a:extLst>
          </p:cNvPr>
          <p:cNvCxnSpPr>
            <a:cxnSpLocks/>
          </p:cNvCxnSpPr>
          <p:nvPr/>
        </p:nvCxnSpPr>
        <p:spPr>
          <a:xfrm>
            <a:off x="5414452" y="0"/>
            <a:ext cx="0" cy="6858000"/>
          </a:xfrm>
          <a:prstGeom prst="line">
            <a:avLst/>
          </a:prstGeom>
          <a:ln w="889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17" name="그룹 11">
            <a:extLst>
              <a:ext uri="{FF2B5EF4-FFF2-40B4-BE49-F238E27FC236}">
                <a16:creationId xmlns:a16="http://schemas.microsoft.com/office/drawing/2014/main" id="{2A82D6A1-F485-11F5-347F-E20D63EC0477}"/>
              </a:ext>
            </a:extLst>
          </p:cNvPr>
          <p:cNvGrpSpPr/>
          <p:nvPr/>
        </p:nvGrpSpPr>
        <p:grpSpPr>
          <a:xfrm>
            <a:off x="3238500" y="1415228"/>
            <a:ext cx="6484755" cy="301878"/>
            <a:chOff x="2917660" y="2227520"/>
            <a:chExt cx="6484755" cy="301878"/>
          </a:xfrm>
        </p:grpSpPr>
        <p:sp>
          <p:nvSpPr>
            <p:cNvPr id="18" name="TextBox 17">
              <a:extLst>
                <a:ext uri="{FF2B5EF4-FFF2-40B4-BE49-F238E27FC236}">
                  <a16:creationId xmlns:a16="http://schemas.microsoft.com/office/drawing/2014/main" id="{C1D4BA55-14DF-2543-CCEC-935786168F96}"/>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 May – July 2025</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19" name="타원 17">
              <a:extLst>
                <a:ext uri="{FF2B5EF4-FFF2-40B4-BE49-F238E27FC236}">
                  <a16:creationId xmlns:a16="http://schemas.microsoft.com/office/drawing/2014/main" id="{C266266C-9F0C-C335-8A50-AAECFDBFB0D8}"/>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20" name="TextBox 19">
              <a:extLst>
                <a:ext uri="{FF2B5EF4-FFF2-40B4-BE49-F238E27FC236}">
                  <a16:creationId xmlns:a16="http://schemas.microsoft.com/office/drawing/2014/main" id="{C8F04566-2C7F-A9D4-A4F8-377C9EBBA5C5}"/>
                </a:ext>
              </a:extLst>
            </p:cNvPr>
            <p:cNvSpPr txBox="1"/>
            <p:nvPr/>
          </p:nvSpPr>
          <p:spPr>
            <a:xfrm>
              <a:off x="5304150" y="2227520"/>
              <a:ext cx="4098265" cy="301878"/>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Initial Planning &amp; Team Formation</a:t>
              </a:r>
              <a:endParaRPr lang="en-US" altLang="ko-KR">
                <a:latin typeface="Noto Sans KR Medium" panose="020B0200000000000000" pitchFamily="34" charset="-128"/>
                <a:ea typeface="Noto Sans KR Medium" panose="020B0200000000000000" pitchFamily="34" charset="-128"/>
              </a:endParaRPr>
            </a:p>
          </p:txBody>
        </p:sp>
      </p:grpSp>
      <p:sp>
        <p:nvSpPr>
          <p:cNvPr id="21" name="TextBox 20">
            <a:extLst>
              <a:ext uri="{FF2B5EF4-FFF2-40B4-BE49-F238E27FC236}">
                <a16:creationId xmlns:a16="http://schemas.microsoft.com/office/drawing/2014/main" id="{EA0C2C01-43CD-A0C5-B23C-E123C3520FEA}"/>
              </a:ext>
            </a:extLst>
          </p:cNvPr>
          <p:cNvSpPr txBox="1"/>
          <p:nvPr/>
        </p:nvSpPr>
        <p:spPr>
          <a:xfrm>
            <a:off x="580067" y="347786"/>
            <a:ext cx="5545949"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Timeline</a:t>
            </a:r>
          </a:p>
        </p:txBody>
      </p:sp>
      <p:grpSp>
        <p:nvGrpSpPr>
          <p:cNvPr id="22" name="그룹 11">
            <a:extLst>
              <a:ext uri="{FF2B5EF4-FFF2-40B4-BE49-F238E27FC236}">
                <a16:creationId xmlns:a16="http://schemas.microsoft.com/office/drawing/2014/main" id="{E5AF2681-3A54-8EC9-12C0-51E4E9766E04}"/>
              </a:ext>
            </a:extLst>
          </p:cNvPr>
          <p:cNvGrpSpPr/>
          <p:nvPr/>
        </p:nvGrpSpPr>
        <p:grpSpPr>
          <a:xfrm>
            <a:off x="3238500" y="2110543"/>
            <a:ext cx="6484755" cy="574773"/>
            <a:chOff x="2917660" y="2227520"/>
            <a:chExt cx="6484755" cy="574773"/>
          </a:xfrm>
        </p:grpSpPr>
        <p:sp>
          <p:nvSpPr>
            <p:cNvPr id="23" name="TextBox 22">
              <a:extLst>
                <a:ext uri="{FF2B5EF4-FFF2-40B4-BE49-F238E27FC236}">
                  <a16:creationId xmlns:a16="http://schemas.microsoft.com/office/drawing/2014/main" id="{41A3FD07-5576-33DE-D748-44CC72435B9F}"/>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 Aug – Sep 2025</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24" name="타원 17">
              <a:extLst>
                <a:ext uri="{FF2B5EF4-FFF2-40B4-BE49-F238E27FC236}">
                  <a16:creationId xmlns:a16="http://schemas.microsoft.com/office/drawing/2014/main" id="{CEBF64AA-F09C-AB53-23F1-1D3BD73BA249}"/>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25" name="TextBox 24">
              <a:extLst>
                <a:ext uri="{FF2B5EF4-FFF2-40B4-BE49-F238E27FC236}">
                  <a16:creationId xmlns:a16="http://schemas.microsoft.com/office/drawing/2014/main" id="{979214B5-0AE0-C07C-BF66-3E863DF65E72}"/>
                </a:ext>
              </a:extLst>
            </p:cNvPr>
            <p:cNvSpPr txBox="1"/>
            <p:nvPr/>
          </p:nvSpPr>
          <p:spPr>
            <a:xfrm>
              <a:off x="5304150" y="2227520"/>
              <a:ext cx="4098265" cy="574773"/>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Market Research </a:t>
              </a:r>
              <a:endParaRPr lang="en-US" altLang="ko-KR">
                <a:latin typeface="Noto Sans KR Medium" panose="020B0200000000000000" pitchFamily="34" charset="-128"/>
                <a:ea typeface="Noto Sans KR Medium" panose="020B0200000000000000" pitchFamily="34" charset="-128"/>
              </a:endParaRPr>
            </a:p>
            <a:p>
              <a:r>
                <a:rPr lang="en-US" altLang="ko-KR">
                  <a:latin typeface="Noto Sans KR Medium" panose="020B0200000000000000" pitchFamily="34" charset="-128"/>
                  <a:ea typeface="Noto Sans KR Medium"/>
                </a:rPr>
                <a:t>Initial Prototype Website</a:t>
              </a:r>
              <a:endParaRPr lang="en-US" altLang="ko-KR">
                <a:latin typeface="Noto Sans KR Medium" panose="020B0200000000000000" pitchFamily="34" charset="-128"/>
                <a:ea typeface="Noto Sans KR Medium" panose="020B0200000000000000" pitchFamily="34" charset="-128"/>
              </a:endParaRPr>
            </a:p>
          </p:txBody>
        </p:sp>
      </p:grpSp>
      <p:grpSp>
        <p:nvGrpSpPr>
          <p:cNvPr id="26" name="그룹 11">
            <a:extLst>
              <a:ext uri="{FF2B5EF4-FFF2-40B4-BE49-F238E27FC236}">
                <a16:creationId xmlns:a16="http://schemas.microsoft.com/office/drawing/2014/main" id="{E10BADE0-9D31-742A-57A3-83AB8C56136F}"/>
              </a:ext>
            </a:extLst>
          </p:cNvPr>
          <p:cNvGrpSpPr/>
          <p:nvPr/>
        </p:nvGrpSpPr>
        <p:grpSpPr>
          <a:xfrm>
            <a:off x="3238500" y="2799067"/>
            <a:ext cx="6484755" cy="574773"/>
            <a:chOff x="2917660" y="2227520"/>
            <a:chExt cx="6484755" cy="574773"/>
          </a:xfrm>
        </p:grpSpPr>
        <p:sp>
          <p:nvSpPr>
            <p:cNvPr id="27" name="TextBox 26">
              <a:extLst>
                <a:ext uri="{FF2B5EF4-FFF2-40B4-BE49-F238E27FC236}">
                  <a16:creationId xmlns:a16="http://schemas.microsoft.com/office/drawing/2014/main" id="{982C8D39-FA50-2919-6526-5AAA2DDB67A3}"/>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 Oct 2025</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28" name="타원 17">
              <a:extLst>
                <a:ext uri="{FF2B5EF4-FFF2-40B4-BE49-F238E27FC236}">
                  <a16:creationId xmlns:a16="http://schemas.microsoft.com/office/drawing/2014/main" id="{11C4202E-1167-FF14-38F0-BF7ECAC334F2}"/>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29" name="TextBox 28">
              <a:extLst>
                <a:ext uri="{FF2B5EF4-FFF2-40B4-BE49-F238E27FC236}">
                  <a16:creationId xmlns:a16="http://schemas.microsoft.com/office/drawing/2014/main" id="{53E7F67F-63AB-8DA1-6AD8-6D4DB437C7E0}"/>
                </a:ext>
              </a:extLst>
            </p:cNvPr>
            <p:cNvSpPr txBox="1"/>
            <p:nvPr/>
          </p:nvSpPr>
          <p:spPr>
            <a:xfrm>
              <a:off x="5304150" y="2227520"/>
              <a:ext cx="4098265" cy="574773"/>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Investor Outreach </a:t>
              </a:r>
              <a:endParaRPr lang="en-US" altLang="ko-KR">
                <a:latin typeface="Noto Sans KR Medium" panose="020B0200000000000000" pitchFamily="34" charset="-128"/>
                <a:ea typeface="Noto Sans KR Medium" panose="020B0200000000000000" pitchFamily="34" charset="-128"/>
              </a:endParaRPr>
            </a:p>
            <a:p>
              <a:r>
                <a:rPr lang="en-US" altLang="ko-KR">
                  <a:latin typeface="Noto Sans KR Medium" panose="020B0200000000000000" pitchFamily="34" charset="-128"/>
                  <a:ea typeface="Noto Sans KR Medium"/>
                </a:rPr>
                <a:t>Seed Round Preparation</a:t>
              </a:r>
              <a:endParaRPr lang="en-US" altLang="ko-KR">
                <a:latin typeface="Noto Sans KR Medium" panose="020B0200000000000000" pitchFamily="34" charset="-128"/>
                <a:ea typeface="Noto Sans KR Medium" panose="020B0200000000000000" pitchFamily="34" charset="-128"/>
              </a:endParaRPr>
            </a:p>
          </p:txBody>
        </p:sp>
      </p:grpSp>
      <p:grpSp>
        <p:nvGrpSpPr>
          <p:cNvPr id="30" name="그룹 11">
            <a:extLst>
              <a:ext uri="{FF2B5EF4-FFF2-40B4-BE49-F238E27FC236}">
                <a16:creationId xmlns:a16="http://schemas.microsoft.com/office/drawing/2014/main" id="{2418EA12-1624-94DF-43AF-E52FE9BF4759}"/>
              </a:ext>
            </a:extLst>
          </p:cNvPr>
          <p:cNvGrpSpPr/>
          <p:nvPr/>
        </p:nvGrpSpPr>
        <p:grpSpPr>
          <a:xfrm>
            <a:off x="3240270" y="3468717"/>
            <a:ext cx="6484755" cy="574773"/>
            <a:chOff x="2917660" y="2227520"/>
            <a:chExt cx="6484755" cy="574773"/>
          </a:xfrm>
        </p:grpSpPr>
        <p:sp>
          <p:nvSpPr>
            <p:cNvPr id="31" name="TextBox 30">
              <a:extLst>
                <a:ext uri="{FF2B5EF4-FFF2-40B4-BE49-F238E27FC236}">
                  <a16:creationId xmlns:a16="http://schemas.microsoft.com/office/drawing/2014/main" id="{8732B90D-8CC4-1F1F-31F3-9E0D783E763F}"/>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 Oct – Dec 2025</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32" name="타원 17">
              <a:extLst>
                <a:ext uri="{FF2B5EF4-FFF2-40B4-BE49-F238E27FC236}">
                  <a16:creationId xmlns:a16="http://schemas.microsoft.com/office/drawing/2014/main" id="{A6452E38-8362-F266-41DC-389C453D08B9}"/>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33" name="TextBox 32">
              <a:extLst>
                <a:ext uri="{FF2B5EF4-FFF2-40B4-BE49-F238E27FC236}">
                  <a16:creationId xmlns:a16="http://schemas.microsoft.com/office/drawing/2014/main" id="{A1357A6E-B1F8-1BF5-E126-276DA95A81AA}"/>
                </a:ext>
              </a:extLst>
            </p:cNvPr>
            <p:cNvSpPr txBox="1"/>
            <p:nvPr/>
          </p:nvSpPr>
          <p:spPr>
            <a:xfrm>
              <a:off x="5304150" y="2227520"/>
              <a:ext cx="4098265" cy="574773"/>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Seed Funding </a:t>
              </a:r>
              <a:endParaRPr lang="en-US" altLang="ko-KR">
                <a:latin typeface="Noto Sans KR Medium" panose="020B0200000000000000" pitchFamily="34" charset="-128"/>
                <a:ea typeface="Noto Sans KR Medium" panose="020B0200000000000000" pitchFamily="34" charset="-128"/>
              </a:endParaRPr>
            </a:p>
            <a:p>
              <a:r>
                <a:rPr lang="en-US" altLang="ko-KR">
                  <a:latin typeface="Noto Sans KR Medium" panose="020B0200000000000000" pitchFamily="34" charset="-128"/>
                  <a:ea typeface="Noto Sans KR Medium"/>
                </a:rPr>
                <a:t>MVP Development</a:t>
              </a:r>
              <a:endParaRPr lang="en-US" altLang="ko-KR">
                <a:latin typeface="Noto Sans KR Medium" panose="020B0200000000000000" pitchFamily="34" charset="-128"/>
                <a:ea typeface="Noto Sans KR Medium" panose="020B0200000000000000" pitchFamily="34" charset="-128"/>
              </a:endParaRPr>
            </a:p>
          </p:txBody>
        </p:sp>
      </p:grpSp>
      <p:grpSp>
        <p:nvGrpSpPr>
          <p:cNvPr id="34" name="그룹 11">
            <a:extLst>
              <a:ext uri="{FF2B5EF4-FFF2-40B4-BE49-F238E27FC236}">
                <a16:creationId xmlns:a16="http://schemas.microsoft.com/office/drawing/2014/main" id="{F82FAB20-20DB-6063-7FD9-106CC0394C61}"/>
              </a:ext>
            </a:extLst>
          </p:cNvPr>
          <p:cNvGrpSpPr/>
          <p:nvPr/>
        </p:nvGrpSpPr>
        <p:grpSpPr>
          <a:xfrm>
            <a:off x="3238500" y="4173630"/>
            <a:ext cx="6484755" cy="574773"/>
            <a:chOff x="2917660" y="2227520"/>
            <a:chExt cx="6484755" cy="574773"/>
          </a:xfrm>
        </p:grpSpPr>
        <p:sp>
          <p:nvSpPr>
            <p:cNvPr id="35" name="TextBox 34">
              <a:extLst>
                <a:ext uri="{FF2B5EF4-FFF2-40B4-BE49-F238E27FC236}">
                  <a16:creationId xmlns:a16="http://schemas.microsoft.com/office/drawing/2014/main" id="{B94A1484-2768-18F5-7466-73EBC694F2BE}"/>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Jan – Feb 2026</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36" name="타원 17">
              <a:extLst>
                <a:ext uri="{FF2B5EF4-FFF2-40B4-BE49-F238E27FC236}">
                  <a16:creationId xmlns:a16="http://schemas.microsoft.com/office/drawing/2014/main" id="{5DE5FF50-25B4-FFA4-1CE7-AE7EDC0E15CA}"/>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37" name="TextBox 36">
              <a:extLst>
                <a:ext uri="{FF2B5EF4-FFF2-40B4-BE49-F238E27FC236}">
                  <a16:creationId xmlns:a16="http://schemas.microsoft.com/office/drawing/2014/main" id="{DF42A5C2-DB8B-EFBB-C798-CCDF6F186684}"/>
                </a:ext>
              </a:extLst>
            </p:cNvPr>
            <p:cNvSpPr txBox="1"/>
            <p:nvPr/>
          </p:nvSpPr>
          <p:spPr>
            <a:xfrm>
              <a:off x="5304150" y="2227520"/>
              <a:ext cx="4098265" cy="574773"/>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Beta Testing &amp; Refining Product</a:t>
              </a:r>
            </a:p>
            <a:p>
              <a:r>
                <a:rPr lang="en-US" altLang="ko-KR">
                  <a:latin typeface="Noto Sans KR Medium" panose="020B0200000000000000" pitchFamily="34" charset="-128"/>
                  <a:ea typeface="Noto Sans KR Medium"/>
                </a:rPr>
                <a:t>Public Launch Preparation &amp; Marketing Push</a:t>
              </a:r>
              <a:endParaRPr lang="en-US" altLang="ko-KR">
                <a:latin typeface="Noto Sans KR Medium" panose="020B0200000000000000" pitchFamily="34" charset="-128"/>
                <a:ea typeface="Noto Sans KR Medium" panose="020B0200000000000000" pitchFamily="34" charset="-128"/>
              </a:endParaRPr>
            </a:p>
          </p:txBody>
        </p:sp>
      </p:grpSp>
      <p:grpSp>
        <p:nvGrpSpPr>
          <p:cNvPr id="38" name="그룹 11">
            <a:extLst>
              <a:ext uri="{FF2B5EF4-FFF2-40B4-BE49-F238E27FC236}">
                <a16:creationId xmlns:a16="http://schemas.microsoft.com/office/drawing/2014/main" id="{3634213D-2B21-2123-DDD2-312F5517078F}"/>
              </a:ext>
            </a:extLst>
          </p:cNvPr>
          <p:cNvGrpSpPr/>
          <p:nvPr/>
        </p:nvGrpSpPr>
        <p:grpSpPr>
          <a:xfrm>
            <a:off x="3238500" y="4995900"/>
            <a:ext cx="6484755" cy="301878"/>
            <a:chOff x="2917660" y="2227520"/>
            <a:chExt cx="6484755" cy="301878"/>
          </a:xfrm>
        </p:grpSpPr>
        <p:sp>
          <p:nvSpPr>
            <p:cNvPr id="39" name="TextBox 38">
              <a:extLst>
                <a:ext uri="{FF2B5EF4-FFF2-40B4-BE49-F238E27FC236}">
                  <a16:creationId xmlns:a16="http://schemas.microsoft.com/office/drawing/2014/main" id="{A735753F-8893-35F7-2EAF-8D3152F387A3}"/>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Feb – May 2026</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40" name="타원 17">
              <a:extLst>
                <a:ext uri="{FF2B5EF4-FFF2-40B4-BE49-F238E27FC236}">
                  <a16:creationId xmlns:a16="http://schemas.microsoft.com/office/drawing/2014/main" id="{58A0C6AC-D105-E2B4-5B28-5401B111EDD5}"/>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41" name="TextBox 40">
              <a:extLst>
                <a:ext uri="{FF2B5EF4-FFF2-40B4-BE49-F238E27FC236}">
                  <a16:creationId xmlns:a16="http://schemas.microsoft.com/office/drawing/2014/main" id="{A84CDDCB-1272-F0D8-499D-51AF9A8E2480}"/>
                </a:ext>
              </a:extLst>
            </p:cNvPr>
            <p:cNvSpPr txBox="1"/>
            <p:nvPr/>
          </p:nvSpPr>
          <p:spPr>
            <a:xfrm>
              <a:off x="5304150" y="2227520"/>
              <a:ext cx="4098265" cy="301878"/>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Public Launch &amp; Scaling</a:t>
              </a:r>
              <a:endParaRPr lang="en-US" altLang="ko-KR">
                <a:latin typeface="Noto Sans KR Medium" panose="020B0200000000000000" pitchFamily="34" charset="-128"/>
                <a:ea typeface="Noto Sans KR Medium" panose="020B0200000000000000" pitchFamily="34" charset="-128"/>
              </a:endParaRPr>
            </a:p>
          </p:txBody>
        </p:sp>
      </p:grpSp>
      <p:grpSp>
        <p:nvGrpSpPr>
          <p:cNvPr id="43" name="그룹 11">
            <a:extLst>
              <a:ext uri="{FF2B5EF4-FFF2-40B4-BE49-F238E27FC236}">
                <a16:creationId xmlns:a16="http://schemas.microsoft.com/office/drawing/2014/main" id="{86B64479-3BF5-AD0C-FF23-30B7EFB1E10A}"/>
              </a:ext>
            </a:extLst>
          </p:cNvPr>
          <p:cNvGrpSpPr/>
          <p:nvPr/>
        </p:nvGrpSpPr>
        <p:grpSpPr>
          <a:xfrm>
            <a:off x="3238500" y="5951208"/>
            <a:ext cx="6484755" cy="301878"/>
            <a:chOff x="2917660" y="2227520"/>
            <a:chExt cx="6484755" cy="301878"/>
          </a:xfrm>
        </p:grpSpPr>
        <p:sp>
          <p:nvSpPr>
            <p:cNvPr id="44" name="TextBox 43">
              <a:extLst>
                <a:ext uri="{FF2B5EF4-FFF2-40B4-BE49-F238E27FC236}">
                  <a16:creationId xmlns:a16="http://schemas.microsoft.com/office/drawing/2014/main" id="{AA809E6F-A30D-0890-E310-313781795B91}"/>
                </a:ext>
              </a:extLst>
            </p:cNvPr>
            <p:cNvSpPr txBox="1"/>
            <p:nvPr/>
          </p:nvSpPr>
          <p:spPr>
            <a:xfrm>
              <a:off x="2917660" y="2240409"/>
              <a:ext cx="2043474" cy="276999"/>
            </a:xfrm>
            <a:prstGeom prst="rect">
              <a:avLst/>
            </a:prstGeom>
            <a:noFill/>
          </p:spPr>
          <p:txBody>
            <a:bodyPr wrap="square">
              <a:spAutoFit/>
            </a:bodyPr>
            <a:lstStyle/>
            <a:p>
              <a:pPr algn="r"/>
              <a:r>
                <a:rPr lang="en-US" altLang="ko-KR" sz="1200">
                  <a:solidFill>
                    <a:srgbClr val="444444"/>
                  </a:solidFill>
                  <a:latin typeface="Noto Sans KR Medium" panose="020B0200000000000000" pitchFamily="34" charset="-128"/>
                  <a:ea typeface="Noto Sans KR Medium" panose="020B0200000000000000" pitchFamily="34" charset="-128"/>
                </a:rPr>
                <a:t>Fall 2026</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45" name="타원 17">
              <a:extLst>
                <a:ext uri="{FF2B5EF4-FFF2-40B4-BE49-F238E27FC236}">
                  <a16:creationId xmlns:a16="http://schemas.microsoft.com/office/drawing/2014/main" id="{DE500F66-5289-8E41-CFAB-59AAA636F887}"/>
                </a:ext>
              </a:extLst>
            </p:cNvPr>
            <p:cNvSpPr/>
            <p:nvPr/>
          </p:nvSpPr>
          <p:spPr>
            <a:xfrm>
              <a:off x="5015553" y="2308545"/>
              <a:ext cx="156117" cy="156117"/>
            </a:xfrm>
            <a:prstGeom prst="ellipse">
              <a:avLst/>
            </a:prstGeom>
            <a:solidFill>
              <a:srgbClr val="C49951"/>
            </a:solidFill>
            <a:ln>
              <a:noFill/>
            </a:ln>
            <a:effectLst>
              <a:glow rad="63500">
                <a:srgbClr val="985EE3">
                  <a:alpha val="2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Noto Sans KR Medium" panose="020B0200000000000000" pitchFamily="34" charset="-128"/>
                <a:ea typeface="Noto Sans KR Medium" panose="020B0200000000000000" pitchFamily="34" charset="-128"/>
              </a:endParaRPr>
            </a:p>
          </p:txBody>
        </p:sp>
        <p:sp>
          <p:nvSpPr>
            <p:cNvPr id="46" name="TextBox 45">
              <a:extLst>
                <a:ext uri="{FF2B5EF4-FFF2-40B4-BE49-F238E27FC236}">
                  <a16:creationId xmlns:a16="http://schemas.microsoft.com/office/drawing/2014/main" id="{12F76449-89B9-7770-2D0E-268100AFB77C}"/>
                </a:ext>
              </a:extLst>
            </p:cNvPr>
            <p:cNvSpPr txBox="1"/>
            <p:nvPr/>
          </p:nvSpPr>
          <p:spPr>
            <a:xfrm>
              <a:off x="5304150" y="2227520"/>
              <a:ext cx="4098265" cy="301878"/>
            </a:xfrm>
            <a:prstGeom prst="rect">
              <a:avLst/>
            </a:prstGeom>
            <a:noFill/>
          </p:spPr>
          <p:txBody>
            <a:bodyPr wrap="square" lIns="91440" tIns="45720" rIns="91440" bIns="45720" anchor="t">
              <a:spAutoFit/>
            </a:bodyPr>
            <a:lstStyle>
              <a:defPPr>
                <a:defRPr lang="ko-Kore-KR"/>
              </a:defPPr>
              <a:lvl1pPr marL="180975" indent="-180975">
                <a:lnSpc>
                  <a:spcPct val="120000"/>
                </a:lnSpc>
                <a:spcBef>
                  <a:spcPts val="400"/>
                </a:spcBef>
                <a:buFont typeface="Arial" panose="020B0604020202020204" pitchFamily="34" charset="0"/>
                <a:buChar char="•"/>
                <a:defRPr sz="1200">
                  <a:solidFill>
                    <a:srgbClr val="444444"/>
                  </a:solidFill>
                  <a:latin typeface="Paperlogy 3 Light" pitchFamily="2" charset="-127"/>
                  <a:ea typeface="Paperlogy 3 Light" pitchFamily="2" charset="-127"/>
                </a:defRPr>
              </a:lvl1pPr>
            </a:lstStyle>
            <a:p>
              <a:r>
                <a:rPr lang="en-US" altLang="ko-KR">
                  <a:latin typeface="Noto Sans KR Medium" panose="020B0200000000000000" pitchFamily="34" charset="-128"/>
                  <a:ea typeface="Noto Sans KR Medium"/>
                </a:rPr>
                <a:t>Ongoing Growth &amp; Expansion</a:t>
              </a:r>
              <a:endParaRPr lang="en-US" altLang="ko-KR">
                <a:latin typeface="Noto Sans KR Medium" panose="020B0200000000000000" pitchFamily="34" charset="-128"/>
                <a:ea typeface="Noto Sans KR Medium" panose="020B0200000000000000" pitchFamily="34" charset="-128"/>
              </a:endParaRPr>
            </a:p>
          </p:txBody>
        </p:sp>
      </p:grpSp>
      <p:pic>
        <p:nvPicPr>
          <p:cNvPr id="3" name="Picture 2" descr="A gold logo on a black background&#10;&#10;Description automatically generated">
            <a:extLst>
              <a:ext uri="{FF2B5EF4-FFF2-40B4-BE49-F238E27FC236}">
                <a16:creationId xmlns:a16="http://schemas.microsoft.com/office/drawing/2014/main" id="{D1B44C2D-4852-74BC-6EBC-0709285457A5}"/>
              </a:ext>
            </a:extLst>
          </p:cNvPr>
          <p:cNvPicPr>
            <a:picLocks noChangeAspect="1"/>
          </p:cNvPicPr>
          <p:nvPr/>
        </p:nvPicPr>
        <p:blipFill>
          <a:blip r:embed="rId4"/>
          <a:stretch>
            <a:fillRect/>
          </a:stretch>
        </p:blipFill>
        <p:spPr>
          <a:xfrm>
            <a:off x="10830179" y="-59127"/>
            <a:ext cx="1169162" cy="1173857"/>
          </a:xfrm>
          <a:prstGeom prst="rect">
            <a:avLst/>
          </a:prstGeom>
        </p:spPr>
      </p:pic>
    </p:spTree>
    <p:extLst>
      <p:ext uri="{BB962C8B-B14F-4D97-AF65-F5344CB8AC3E}">
        <p14:creationId xmlns:p14="http://schemas.microsoft.com/office/powerpoint/2010/main" val="33924832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BD66E-D63C-3A5A-1EBB-3F873547B931}"/>
            </a:ext>
          </a:extLst>
        </p:cNvPr>
        <p:cNvGrpSpPr/>
        <p:nvPr/>
      </p:nvGrpSpPr>
      <p:grpSpPr>
        <a:xfrm>
          <a:off x="0" y="0"/>
          <a:ext cx="0" cy="0"/>
          <a:chOff x="0" y="0"/>
          <a:chExt cx="0" cy="0"/>
        </a:xfrm>
      </p:grpSpPr>
      <p:pic>
        <p:nvPicPr>
          <p:cNvPr id="1028" name="Picture 4" descr="종이질감 이미지 – 찾아보기 569,847 스톡 사진, 벡터 및 비디오 | Adobe Stock">
            <a:extLst>
              <a:ext uri="{FF2B5EF4-FFF2-40B4-BE49-F238E27FC236}">
                <a16:creationId xmlns:a16="http://schemas.microsoft.com/office/drawing/2014/main" id="{13B9B66D-F0AF-44A0-F064-A6FA4FE4891D}"/>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DF474D0E-83C5-7BF2-7401-03F1D05B0D88}"/>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438C1A33-ED7D-3A56-AC16-FC8A7783EAD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8073" y="3343532"/>
            <a:ext cx="5271702" cy="3514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9B984192-0D05-8CD0-09B3-275DCC6A0A4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E78F5350-3728-DA5F-826D-8F53B0FBD8F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8F9A7D4E-5C44-E397-7154-01BFD8A34CF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44">
            <a:extLst>
              <a:ext uri="{FF2B5EF4-FFF2-40B4-BE49-F238E27FC236}">
                <a16:creationId xmlns:a16="http://schemas.microsoft.com/office/drawing/2014/main" id="{69258D10-D1B9-1F87-BDDF-8E40C2C240E7}"/>
              </a:ext>
            </a:extLst>
          </p:cNvPr>
          <p:cNvSpPr/>
          <p:nvPr/>
        </p:nvSpPr>
        <p:spPr>
          <a:xfrm>
            <a:off x="-9114" y="0"/>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169883DD-F7DA-15BD-E5A0-2EEFBE9EC71B}"/>
              </a:ext>
            </a:extLst>
          </p:cNvPr>
          <p:cNvSpPr txBox="1"/>
          <p:nvPr/>
        </p:nvSpPr>
        <p:spPr>
          <a:xfrm>
            <a:off x="580067" y="347786"/>
            <a:ext cx="5545949" cy="523220"/>
          </a:xfrm>
          <a:prstGeom prst="rect">
            <a:avLst/>
          </a:prstGeom>
          <a:noFill/>
        </p:spPr>
        <p:txBody>
          <a:bodyPr wrap="square" lIns="91440" tIns="45720" rIns="91440" bIns="45720" anchor="t">
            <a:spAutoFit/>
          </a:bodyPr>
          <a:lstStyle/>
          <a:p>
            <a:r>
              <a:rPr lang="en-US" sz="2800">
                <a:solidFill>
                  <a:srgbClr val="061011"/>
                </a:solidFill>
                <a:latin typeface="Noto Sans KR Black"/>
                <a:ea typeface="Noto Sans KR Black"/>
              </a:rPr>
              <a:t>Revenue Model (2025-2026)</a:t>
            </a:r>
            <a:endParaRPr lang="en-US" sz="2800">
              <a:solidFill>
                <a:srgbClr val="061011"/>
              </a:solidFill>
              <a:latin typeface="Noto Sans KR Black" panose="020B0200000000000000" pitchFamily="34" charset="-128"/>
              <a:ea typeface="Noto Sans KR Black" panose="020B0200000000000000" pitchFamily="34" charset="-128"/>
            </a:endParaRPr>
          </a:p>
        </p:txBody>
      </p:sp>
      <p:cxnSp>
        <p:nvCxnSpPr>
          <p:cNvPr id="14" name="Straight Connector 13">
            <a:extLst>
              <a:ext uri="{FF2B5EF4-FFF2-40B4-BE49-F238E27FC236}">
                <a16:creationId xmlns:a16="http://schemas.microsoft.com/office/drawing/2014/main" id="{0911B136-3731-C6A7-848B-5D1139196577}"/>
              </a:ext>
            </a:extLst>
          </p:cNvPr>
          <p:cNvCxnSpPr>
            <a:cxnSpLocks/>
          </p:cNvCxnSpPr>
          <p:nvPr/>
        </p:nvCxnSpPr>
        <p:spPr>
          <a:xfrm>
            <a:off x="1967092" y="3428658"/>
            <a:ext cx="82395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84CC1F3-BECD-2F97-9854-C8494BFE3EB3}"/>
              </a:ext>
            </a:extLst>
          </p:cNvPr>
          <p:cNvSpPr txBox="1"/>
          <p:nvPr/>
        </p:nvSpPr>
        <p:spPr>
          <a:xfrm>
            <a:off x="951842" y="4522545"/>
            <a:ext cx="2043474" cy="461665"/>
          </a:xfrm>
          <a:prstGeom prst="rect">
            <a:avLst/>
          </a:prstGeom>
          <a:noFill/>
        </p:spPr>
        <p:txBody>
          <a:bodyPr wrap="square" lIns="91440" tIns="45720" rIns="91440" bIns="45720" anchor="t">
            <a:spAutoFit/>
          </a:bodyPr>
          <a:lstStyle/>
          <a:p>
            <a:pPr algn="ctr"/>
            <a:r>
              <a:rPr lang="en-US" altLang="ko-KR" sz="1200" b="1">
                <a:solidFill>
                  <a:srgbClr val="444444"/>
                </a:solidFill>
                <a:latin typeface="Noto Sans KR Black"/>
                <a:ea typeface="Noto Sans KR Black"/>
              </a:rPr>
              <a:t>$200,000</a:t>
            </a:r>
            <a:endParaRPr lang="en-US" altLang="ko-KR" sz="1200" b="1">
              <a:solidFill>
                <a:srgbClr val="444444"/>
              </a:solidFill>
              <a:latin typeface="Noto Sans KR Black" panose="020B0200000000000000" pitchFamily="34" charset="-128"/>
              <a:ea typeface="Noto Sans KR Black" panose="020B0200000000000000" pitchFamily="34" charset="-128"/>
            </a:endParaRPr>
          </a:p>
          <a:p>
            <a:pPr algn="ctr"/>
            <a:r>
              <a:rPr lang="en-US" altLang="ko-KR" sz="1200">
                <a:solidFill>
                  <a:srgbClr val="444444"/>
                </a:solidFill>
                <a:latin typeface="Noto Sans KR Medium" panose="020B0200000000000000" pitchFamily="34" charset="-128"/>
                <a:ea typeface="Noto Sans KR Medium"/>
              </a:rPr>
              <a:t>MVP </a:t>
            </a:r>
            <a:r>
              <a:rPr lang="en-US" altLang="ko-KR" sz="1200">
                <a:solidFill>
                  <a:srgbClr val="444444"/>
                </a:solidFill>
                <a:ea typeface="Noto Sans KR Medium"/>
              </a:rPr>
              <a:t>Development </a:t>
            </a:r>
            <a:endParaRPr lang="en-US" altLang="ko-KR"/>
          </a:p>
        </p:txBody>
      </p:sp>
      <p:cxnSp>
        <p:nvCxnSpPr>
          <p:cNvPr id="18" name="Straight Connector 17">
            <a:extLst>
              <a:ext uri="{FF2B5EF4-FFF2-40B4-BE49-F238E27FC236}">
                <a16:creationId xmlns:a16="http://schemas.microsoft.com/office/drawing/2014/main" id="{8B09937D-C65B-8D62-6E3A-67C82987AEB4}"/>
              </a:ext>
            </a:extLst>
          </p:cNvPr>
          <p:cNvCxnSpPr>
            <a:cxnSpLocks/>
          </p:cNvCxnSpPr>
          <p:nvPr/>
        </p:nvCxnSpPr>
        <p:spPr>
          <a:xfrm>
            <a:off x="1973579" y="3428658"/>
            <a:ext cx="0" cy="1075365"/>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DDB5862-00FC-7B85-9127-E64152DF0D63}"/>
              </a:ext>
            </a:extLst>
          </p:cNvPr>
          <p:cNvSpPr txBox="1"/>
          <p:nvPr/>
        </p:nvSpPr>
        <p:spPr>
          <a:xfrm>
            <a:off x="1007701" y="3167774"/>
            <a:ext cx="2043474" cy="276999"/>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Oct - Dec </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cxnSp>
        <p:nvCxnSpPr>
          <p:cNvPr id="25" name="Straight Connector 24">
            <a:extLst>
              <a:ext uri="{FF2B5EF4-FFF2-40B4-BE49-F238E27FC236}">
                <a16:creationId xmlns:a16="http://schemas.microsoft.com/office/drawing/2014/main" id="{DE134B2D-272A-2180-1BD6-CC3BBC0A4FED}"/>
              </a:ext>
            </a:extLst>
          </p:cNvPr>
          <p:cNvCxnSpPr>
            <a:cxnSpLocks/>
          </p:cNvCxnSpPr>
          <p:nvPr/>
        </p:nvCxnSpPr>
        <p:spPr>
          <a:xfrm>
            <a:off x="4259579" y="3428657"/>
            <a:ext cx="0" cy="1075365"/>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E73949A-9462-EDBC-B001-7DEF403A5248}"/>
              </a:ext>
            </a:extLst>
          </p:cNvPr>
          <p:cNvSpPr txBox="1"/>
          <p:nvPr/>
        </p:nvSpPr>
        <p:spPr>
          <a:xfrm>
            <a:off x="3238992" y="3167772"/>
            <a:ext cx="2043474" cy="276999"/>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Jan - Feb</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27" name="TextBox 26">
            <a:extLst>
              <a:ext uri="{FF2B5EF4-FFF2-40B4-BE49-F238E27FC236}">
                <a16:creationId xmlns:a16="http://schemas.microsoft.com/office/drawing/2014/main" id="{D3A05FB1-D8DA-EBDB-4DB1-5685F0880720}"/>
              </a:ext>
            </a:extLst>
          </p:cNvPr>
          <p:cNvSpPr txBox="1"/>
          <p:nvPr/>
        </p:nvSpPr>
        <p:spPr>
          <a:xfrm>
            <a:off x="3237842" y="4522544"/>
            <a:ext cx="2043474" cy="461665"/>
          </a:xfrm>
          <a:prstGeom prst="rect">
            <a:avLst/>
          </a:prstGeom>
          <a:noFill/>
        </p:spPr>
        <p:txBody>
          <a:bodyPr wrap="square" lIns="91440" tIns="45720" rIns="91440" bIns="45720" anchor="t">
            <a:spAutoFit/>
          </a:bodyPr>
          <a:lstStyle/>
          <a:p>
            <a:pPr algn="ctr"/>
            <a:r>
              <a:rPr lang="en-US" altLang="ko-KR" sz="1200" b="1">
                <a:solidFill>
                  <a:srgbClr val="444444"/>
                </a:solidFill>
                <a:latin typeface="Noto Sans KR Black"/>
                <a:ea typeface="Noto Sans KR Black"/>
              </a:rPr>
              <a:t>$35,000</a:t>
            </a:r>
            <a:endParaRPr lang="en-US" altLang="ko-KR" sz="1200" b="1">
              <a:solidFill>
                <a:srgbClr val="444444"/>
              </a:solidFill>
              <a:latin typeface="Noto Sans KR Black"/>
              <a:ea typeface="Noto Sans KR Black" panose="020B0200000000000000" pitchFamily="34" charset="-128"/>
            </a:endParaRPr>
          </a:p>
          <a:p>
            <a:pPr algn="ctr"/>
            <a:r>
              <a:rPr lang="en-US" altLang="ko-KR" sz="1200">
                <a:solidFill>
                  <a:srgbClr val="444444"/>
                </a:solidFill>
                <a:latin typeface="Noto Sans KR Medium" panose="020B0200000000000000" pitchFamily="34" charset="-128"/>
                <a:ea typeface="Noto Sans KR Medium"/>
              </a:rPr>
              <a:t>Beta Testing</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cxnSp>
        <p:nvCxnSpPr>
          <p:cNvPr id="28" name="Straight Connector 27">
            <a:extLst>
              <a:ext uri="{FF2B5EF4-FFF2-40B4-BE49-F238E27FC236}">
                <a16:creationId xmlns:a16="http://schemas.microsoft.com/office/drawing/2014/main" id="{1332FF60-DB7F-A5CC-8B7E-085B62EA14B7}"/>
              </a:ext>
            </a:extLst>
          </p:cNvPr>
          <p:cNvCxnSpPr>
            <a:cxnSpLocks/>
          </p:cNvCxnSpPr>
          <p:nvPr/>
        </p:nvCxnSpPr>
        <p:spPr>
          <a:xfrm>
            <a:off x="7048087" y="3428657"/>
            <a:ext cx="0" cy="1629375"/>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670AA5D-B998-E7DA-C777-299BAD2CF444}"/>
              </a:ext>
            </a:extLst>
          </p:cNvPr>
          <p:cNvSpPr txBox="1"/>
          <p:nvPr/>
        </p:nvSpPr>
        <p:spPr>
          <a:xfrm>
            <a:off x="5991714" y="3170106"/>
            <a:ext cx="2043474" cy="276999"/>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Feb - May</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30" name="TextBox 29">
            <a:extLst>
              <a:ext uri="{FF2B5EF4-FFF2-40B4-BE49-F238E27FC236}">
                <a16:creationId xmlns:a16="http://schemas.microsoft.com/office/drawing/2014/main" id="{A22D3725-D72A-6141-8877-1A0699C09AD4}"/>
              </a:ext>
            </a:extLst>
          </p:cNvPr>
          <p:cNvSpPr txBox="1"/>
          <p:nvPr/>
        </p:nvSpPr>
        <p:spPr>
          <a:xfrm>
            <a:off x="6026350" y="5051532"/>
            <a:ext cx="2043474" cy="461665"/>
          </a:xfrm>
          <a:prstGeom prst="rect">
            <a:avLst/>
          </a:prstGeom>
          <a:noFill/>
        </p:spPr>
        <p:txBody>
          <a:bodyPr wrap="square" lIns="91440" tIns="45720" rIns="91440" bIns="45720" anchor="t">
            <a:spAutoFit/>
          </a:bodyPr>
          <a:lstStyle/>
          <a:p>
            <a:pPr algn="ctr"/>
            <a:r>
              <a:rPr lang="en-US" altLang="ko-KR" sz="1200" b="1">
                <a:solidFill>
                  <a:srgbClr val="444444"/>
                </a:solidFill>
                <a:latin typeface="Noto Sans KR Black"/>
                <a:ea typeface="Noto Sans KR Black"/>
              </a:rPr>
              <a:t>$100,000</a:t>
            </a:r>
          </a:p>
          <a:p>
            <a:pPr algn="ctr"/>
            <a:r>
              <a:rPr lang="en-US" altLang="ko-KR" sz="1200">
                <a:solidFill>
                  <a:srgbClr val="444444"/>
                </a:solidFill>
                <a:latin typeface="Noto Sans KR Medium" panose="020B0200000000000000" pitchFamily="34" charset="-128"/>
                <a:ea typeface="Noto Sans KR Medium"/>
              </a:rPr>
              <a:t>Public Launch</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cxnSp>
        <p:nvCxnSpPr>
          <p:cNvPr id="31" name="Straight Connector 30">
            <a:extLst>
              <a:ext uri="{FF2B5EF4-FFF2-40B4-BE49-F238E27FC236}">
                <a16:creationId xmlns:a16="http://schemas.microsoft.com/office/drawing/2014/main" id="{EBE0488F-9A8B-13EC-D867-D8CBD25621CC}"/>
              </a:ext>
            </a:extLst>
          </p:cNvPr>
          <p:cNvCxnSpPr>
            <a:cxnSpLocks/>
          </p:cNvCxnSpPr>
          <p:nvPr/>
        </p:nvCxnSpPr>
        <p:spPr>
          <a:xfrm>
            <a:off x="10206681" y="3428317"/>
            <a:ext cx="6064" cy="1724470"/>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A0056F9-7DBF-A9D2-5F8A-5C13C4ED28DE}"/>
              </a:ext>
            </a:extLst>
          </p:cNvPr>
          <p:cNvSpPr txBox="1"/>
          <p:nvPr/>
        </p:nvSpPr>
        <p:spPr>
          <a:xfrm>
            <a:off x="9184944" y="5160472"/>
            <a:ext cx="2043474" cy="646331"/>
          </a:xfrm>
          <a:prstGeom prst="rect">
            <a:avLst/>
          </a:prstGeom>
          <a:noFill/>
        </p:spPr>
        <p:txBody>
          <a:bodyPr wrap="square" lIns="91440" tIns="45720" rIns="91440" bIns="45720" anchor="t">
            <a:spAutoFit/>
          </a:bodyPr>
          <a:lstStyle/>
          <a:p>
            <a:pPr algn="ctr"/>
            <a:r>
              <a:rPr lang="en-US" altLang="ko-KR" sz="1200" b="1">
                <a:solidFill>
                  <a:srgbClr val="444444"/>
                </a:solidFill>
                <a:latin typeface="Noto Sans KR Black"/>
                <a:ea typeface="Noto Sans KR Black"/>
              </a:rPr>
              <a:t>$330,000</a:t>
            </a:r>
          </a:p>
          <a:p>
            <a:pPr algn="ctr"/>
            <a:r>
              <a:rPr lang="en-US" altLang="ko-KR" sz="1200">
                <a:solidFill>
                  <a:srgbClr val="444444"/>
                </a:solidFill>
                <a:latin typeface="Noto Sans KR Medium" panose="020B0200000000000000" pitchFamily="34" charset="-128"/>
                <a:ea typeface="Noto Sans KR Medium"/>
              </a:rPr>
              <a:t>Refinement / </a:t>
            </a:r>
            <a:r>
              <a:rPr lang="en-US" altLang="ko-KR" sz="1200">
                <a:solidFill>
                  <a:srgbClr val="444444"/>
                </a:solidFill>
                <a:ea typeface="Noto Sans KR Medium"/>
                <a:cs typeface="+mn-lt"/>
              </a:rPr>
              <a:t>Maintenance</a:t>
            </a:r>
          </a:p>
          <a:p>
            <a:pPr algn="ctr"/>
            <a:r>
              <a:rPr lang="en-US" sz="1200">
                <a:solidFill>
                  <a:srgbClr val="444444"/>
                </a:solidFill>
                <a:ea typeface="+mn-lt"/>
                <a:cs typeface="+mn-lt"/>
              </a:rPr>
              <a:t>Marketing and Outreach</a:t>
            </a:r>
            <a:endParaRPr lang="en-US"/>
          </a:p>
        </p:txBody>
      </p:sp>
      <p:cxnSp>
        <p:nvCxnSpPr>
          <p:cNvPr id="34" name="Straight Connector 33">
            <a:extLst>
              <a:ext uri="{FF2B5EF4-FFF2-40B4-BE49-F238E27FC236}">
                <a16:creationId xmlns:a16="http://schemas.microsoft.com/office/drawing/2014/main" id="{5D902C02-38D8-A72D-99D8-47CAA663E60E}"/>
              </a:ext>
            </a:extLst>
          </p:cNvPr>
          <p:cNvCxnSpPr>
            <a:cxnSpLocks/>
          </p:cNvCxnSpPr>
          <p:nvPr/>
        </p:nvCxnSpPr>
        <p:spPr>
          <a:xfrm flipV="1">
            <a:off x="10206681" y="1889891"/>
            <a:ext cx="0" cy="1538766"/>
          </a:xfrm>
          <a:prstGeom prst="line">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08550FEC-18C3-716C-A3AF-D19CCED675B0}"/>
              </a:ext>
            </a:extLst>
          </p:cNvPr>
          <p:cNvSpPr txBox="1"/>
          <p:nvPr/>
        </p:nvSpPr>
        <p:spPr>
          <a:xfrm>
            <a:off x="9196026" y="1388073"/>
            <a:ext cx="2043474" cy="461665"/>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Recurring Revenue From Investors</a:t>
            </a:r>
            <a:endParaRPr lang="en-US" altLang="ko-KR" sz="1200">
              <a:solidFill>
                <a:srgbClr val="444444"/>
              </a:solidFill>
              <a:latin typeface="Noto Sans KR Medium" panose="020B0200000000000000" pitchFamily="34" charset="-128"/>
              <a:ea typeface="Noto Sans KR Medium" panose="020B0200000000000000" pitchFamily="34" charset="-128"/>
            </a:endParaRPr>
          </a:p>
        </p:txBody>
      </p:sp>
      <p:sp>
        <p:nvSpPr>
          <p:cNvPr id="39" name="TextBox 38">
            <a:extLst>
              <a:ext uri="{FF2B5EF4-FFF2-40B4-BE49-F238E27FC236}">
                <a16:creationId xmlns:a16="http://schemas.microsoft.com/office/drawing/2014/main" id="{D42E9F0D-5DC6-F033-E612-61F7C166EA11}"/>
              </a:ext>
            </a:extLst>
          </p:cNvPr>
          <p:cNvSpPr txBox="1"/>
          <p:nvPr/>
        </p:nvSpPr>
        <p:spPr>
          <a:xfrm>
            <a:off x="8726561" y="3170106"/>
            <a:ext cx="2043474" cy="276999"/>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May - Oct</a:t>
            </a:r>
            <a:endParaRPr lang="en-US" altLang="ko-KR" sz="1200">
              <a:solidFill>
                <a:srgbClr val="444444"/>
              </a:solidFill>
              <a:latin typeface="Noto Sans KR Medium" panose="020B0200000000000000" pitchFamily="34" charset="-128"/>
              <a:ea typeface="Noto Sans KR Medium" panose="020B0200000000000000" pitchFamily="34" charset="-128"/>
            </a:endParaRPr>
          </a:p>
        </p:txBody>
      </p:sp>
      <p:pic>
        <p:nvPicPr>
          <p:cNvPr id="9" name="Picture 8" descr="A gold logo on a black background&#10;&#10;Description automatically generated">
            <a:extLst>
              <a:ext uri="{FF2B5EF4-FFF2-40B4-BE49-F238E27FC236}">
                <a16:creationId xmlns:a16="http://schemas.microsoft.com/office/drawing/2014/main" id="{2C43303E-351D-8E44-38EF-16D3C18CF935}"/>
              </a:ext>
            </a:extLst>
          </p:cNvPr>
          <p:cNvPicPr>
            <a:picLocks noChangeAspect="1"/>
          </p:cNvPicPr>
          <p:nvPr/>
        </p:nvPicPr>
        <p:blipFill>
          <a:blip r:embed="rId4"/>
          <a:stretch>
            <a:fillRect/>
          </a:stretch>
        </p:blipFill>
        <p:spPr>
          <a:xfrm>
            <a:off x="10830179" y="-59127"/>
            <a:ext cx="1169162" cy="1173857"/>
          </a:xfrm>
          <a:prstGeom prst="rect">
            <a:avLst/>
          </a:prstGeom>
        </p:spPr>
      </p:pic>
      <p:sp>
        <p:nvSpPr>
          <p:cNvPr id="10" name="TextBox 9">
            <a:extLst>
              <a:ext uri="{FF2B5EF4-FFF2-40B4-BE49-F238E27FC236}">
                <a16:creationId xmlns:a16="http://schemas.microsoft.com/office/drawing/2014/main" id="{B7F1F29D-8434-654A-0759-A4A0704E45E2}"/>
              </a:ext>
            </a:extLst>
          </p:cNvPr>
          <p:cNvSpPr txBox="1"/>
          <p:nvPr/>
        </p:nvSpPr>
        <p:spPr>
          <a:xfrm>
            <a:off x="-287701" y="3188555"/>
            <a:ext cx="2043474" cy="276999"/>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2025</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11" name="TextBox 10">
            <a:extLst>
              <a:ext uri="{FF2B5EF4-FFF2-40B4-BE49-F238E27FC236}">
                <a16:creationId xmlns:a16="http://schemas.microsoft.com/office/drawing/2014/main" id="{DC9BA917-6765-55EA-9427-CC2505F9F722}"/>
              </a:ext>
            </a:extLst>
          </p:cNvPr>
          <p:cNvSpPr txBox="1"/>
          <p:nvPr/>
        </p:nvSpPr>
        <p:spPr>
          <a:xfrm>
            <a:off x="10207611" y="3183960"/>
            <a:ext cx="2043474" cy="276999"/>
          </a:xfrm>
          <a:prstGeom prst="rect">
            <a:avLst/>
          </a:prstGeom>
          <a:noFill/>
        </p:spPr>
        <p:txBody>
          <a:bodyPr wrap="square" lIns="91440" tIns="45720" rIns="91440" bIns="45720" anchor="t">
            <a:spAutoFit/>
          </a:bodyPr>
          <a:lstStyle/>
          <a:p>
            <a:pPr algn="ctr"/>
            <a:r>
              <a:rPr lang="en-US" altLang="ko-KR" sz="1200">
                <a:solidFill>
                  <a:srgbClr val="444444"/>
                </a:solidFill>
                <a:latin typeface="Noto Sans KR Medium" panose="020B0200000000000000" pitchFamily="34" charset="-128"/>
                <a:ea typeface="Noto Sans KR Medium"/>
              </a:rPr>
              <a:t>2026</a:t>
            </a:r>
            <a:endParaRPr lang="ko-KR" altLang="en-US" sz="1200">
              <a:solidFill>
                <a:schemeClr val="tx1">
                  <a:lumMod val="75000"/>
                  <a:lumOff val="25000"/>
                </a:schemeClr>
              </a:solidFill>
              <a:latin typeface="Noto Sans KR Medium" panose="020B0200000000000000" pitchFamily="34" charset="-128"/>
              <a:ea typeface="Noto Sans KR Medium" panose="020B0200000000000000" pitchFamily="34" charset="-128"/>
            </a:endParaRPr>
          </a:p>
        </p:txBody>
      </p:sp>
      <p:sp>
        <p:nvSpPr>
          <p:cNvPr id="16" name="TextBox 15">
            <a:extLst>
              <a:ext uri="{FF2B5EF4-FFF2-40B4-BE49-F238E27FC236}">
                <a16:creationId xmlns:a16="http://schemas.microsoft.com/office/drawing/2014/main" id="{D4E88305-A232-4553-A900-BEDB9C59B410}"/>
              </a:ext>
            </a:extLst>
          </p:cNvPr>
          <p:cNvSpPr txBox="1"/>
          <p:nvPr/>
        </p:nvSpPr>
        <p:spPr>
          <a:xfrm>
            <a:off x="578939" y="1169426"/>
            <a:ext cx="3016268"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200">
                <a:ea typeface="Noto Sans KR Black"/>
              </a:rPr>
              <a:t>Core Development: $120,000</a:t>
            </a:r>
          </a:p>
          <a:p>
            <a:pPr marL="285750" indent="-285750">
              <a:buFont typeface="Arial"/>
              <a:buChar char="•"/>
            </a:pPr>
            <a:r>
              <a:rPr lang="en-GB" sz="1200">
                <a:ea typeface="Noto Sans KR Black"/>
              </a:rPr>
              <a:t>Smart Contract Development: $30,000</a:t>
            </a:r>
          </a:p>
          <a:p>
            <a:pPr marL="285750" indent="-285750">
              <a:buFont typeface="Arial"/>
              <a:buChar char="•"/>
            </a:pPr>
            <a:r>
              <a:rPr lang="en-GB" sz="1200">
                <a:ea typeface="Noto Sans KR Black"/>
              </a:rPr>
              <a:t>UI/UX Designer:  $15,000</a:t>
            </a:r>
          </a:p>
          <a:p>
            <a:pPr marL="285750" indent="-285750">
              <a:buFont typeface="Arial"/>
              <a:buChar char="•"/>
            </a:pPr>
            <a:r>
              <a:rPr lang="en-GB" sz="1200">
                <a:ea typeface="Noto Sans KR Black"/>
              </a:rPr>
              <a:t>Legal Compliance Setup: $25,000</a:t>
            </a:r>
          </a:p>
          <a:p>
            <a:pPr marL="285750" indent="-285750">
              <a:buFont typeface="Arial"/>
              <a:buChar char="•"/>
            </a:pPr>
            <a:r>
              <a:rPr lang="en-GB" sz="1200">
                <a:ea typeface="Noto Sans KR Black"/>
              </a:rPr>
              <a:t>Cloud Infrastructure: $10,000</a:t>
            </a:r>
          </a:p>
          <a:p>
            <a:pPr>
              <a:lnSpc>
                <a:spcPct val="150000"/>
              </a:lnSpc>
            </a:pPr>
            <a:r>
              <a:rPr lang="en-GB" sz="1200">
                <a:ea typeface="Noto Sans KR Black"/>
              </a:rPr>
              <a:t>Total: $200,000</a:t>
            </a:r>
          </a:p>
          <a:p>
            <a:pPr marL="285750" indent="-285750">
              <a:buFont typeface="Arial"/>
              <a:buChar char="•"/>
            </a:pPr>
            <a:endParaRPr lang="en-GB" sz="1200">
              <a:ea typeface="Noto Sans KR Black"/>
            </a:endParaRPr>
          </a:p>
          <a:p>
            <a:pPr marL="285750" indent="-285750">
              <a:buFont typeface="Arial"/>
              <a:buChar char="•"/>
            </a:pPr>
            <a:endParaRPr lang="en-GB" sz="1200">
              <a:ea typeface="Noto Sans KR Black"/>
            </a:endParaRPr>
          </a:p>
          <a:p>
            <a:pPr marL="285750" indent="-285750">
              <a:buFont typeface="Arial"/>
              <a:buChar char="•"/>
            </a:pPr>
            <a:endParaRPr lang="en-GB" sz="1200">
              <a:ea typeface="Noto Sans KR Black"/>
            </a:endParaRPr>
          </a:p>
        </p:txBody>
      </p:sp>
    </p:spTree>
    <p:extLst>
      <p:ext uri="{BB962C8B-B14F-4D97-AF65-F5344CB8AC3E}">
        <p14:creationId xmlns:p14="http://schemas.microsoft.com/office/powerpoint/2010/main" val="3235213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6CF27-D295-1776-B24D-C9C59A9BD84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8599BC6E-4CA3-6489-6BBC-4E51C8143AA5}"/>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B3D31DD8-EAB7-0DC2-3C3E-29AD748274C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0B693161-FD67-4999-2861-F35D8AD750B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9DB88D81-623A-2F79-135C-31AB3E0A7B64}"/>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13F2DAB1-B3D2-F819-FB4D-939F69CC0CD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62E3BDAA-EFE0-FB21-33D7-EEF88BD4DD7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0EB90002-8625-7057-099C-A78B50F39BA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3F954DB7-6AFF-BA55-1717-D99319641D1D}"/>
              </a:ext>
            </a:extLst>
          </p:cNvPr>
          <p:cNvSpPr txBox="1"/>
          <p:nvPr/>
        </p:nvSpPr>
        <p:spPr>
          <a:xfrm>
            <a:off x="845635" y="1992554"/>
            <a:ext cx="6095999" cy="2862322"/>
          </a:xfrm>
          <a:prstGeom prst="rect">
            <a:avLst/>
          </a:prstGeom>
          <a:noFill/>
          <a:effectLst>
            <a:outerShdw blurRad="50800" dist="38100" dir="5400000" algn="t" rotWithShape="0">
              <a:prstClr val="black">
                <a:alpha val="40000"/>
              </a:prstClr>
            </a:outerShdw>
          </a:effectLst>
        </p:spPr>
        <p:txBody>
          <a:bodyPr wrap="square" lIns="91440" tIns="45720" rIns="91440" bIns="45720" anchor="t">
            <a:spAutoFit/>
          </a:bodyPr>
          <a:lstStyle/>
          <a:p>
            <a:pPr algn="ctr"/>
            <a:r>
              <a:rPr lang="en-US" sz="6000">
                <a:solidFill>
                  <a:srgbClr val="061011"/>
                </a:solidFill>
                <a:latin typeface="Noto Sans KR Black" panose="020B0200000000000000" pitchFamily="34" charset="-128"/>
                <a:ea typeface="Noto Sans KR Black"/>
              </a:rPr>
              <a:t>The Future of Investment is Here</a:t>
            </a:r>
            <a:endParaRPr lang="en-US" sz="6000">
              <a:solidFill>
                <a:srgbClr val="061011"/>
              </a:solidFill>
              <a:latin typeface="Noto Sans KR Black" panose="020B0200000000000000" pitchFamily="34" charset="-128"/>
              <a:ea typeface="Noto Sans KR Black" panose="020B0200000000000000" pitchFamily="34" charset="-128"/>
            </a:endParaRPr>
          </a:p>
        </p:txBody>
      </p:sp>
      <p:sp>
        <p:nvSpPr>
          <p:cNvPr id="13" name="TextBox 12">
            <a:extLst>
              <a:ext uri="{FF2B5EF4-FFF2-40B4-BE49-F238E27FC236}">
                <a16:creationId xmlns:a16="http://schemas.microsoft.com/office/drawing/2014/main" id="{17D6147F-D734-093F-0FFD-63B105419708}"/>
              </a:ext>
            </a:extLst>
          </p:cNvPr>
          <p:cNvSpPr txBox="1"/>
          <p:nvPr/>
        </p:nvSpPr>
        <p:spPr>
          <a:xfrm>
            <a:off x="4488379" y="3075055"/>
            <a:ext cx="3524251" cy="1015663"/>
          </a:xfrm>
          <a:prstGeom prst="rect">
            <a:avLst/>
          </a:prstGeom>
          <a:noFill/>
          <a:effectLst>
            <a:outerShdw blurRad="50800" dist="38100" dir="5400000" algn="t" rotWithShape="0">
              <a:prstClr val="black">
                <a:alpha val="40000"/>
              </a:prstClr>
            </a:outerShdw>
          </a:effectLst>
        </p:spPr>
        <p:txBody>
          <a:bodyPr wrap="square" lIns="91440" tIns="45720" rIns="91440" bIns="45720" anchor="t">
            <a:spAutoFit/>
          </a:bodyPr>
          <a:lstStyle/>
          <a:p>
            <a:pPr algn="ctr"/>
            <a:endParaRPr lang="en-US" sz="6000">
              <a:solidFill>
                <a:srgbClr val="061011"/>
              </a:solidFill>
              <a:latin typeface="Noto Sans KR Black" panose="020B0200000000000000" pitchFamily="34" charset="-128"/>
              <a:ea typeface="Noto Sans KR Black" panose="020B0200000000000000" pitchFamily="34" charset="-128"/>
            </a:endParaRPr>
          </a:p>
        </p:txBody>
      </p:sp>
      <p:sp>
        <p:nvSpPr>
          <p:cNvPr id="14" name="TextBox 13">
            <a:extLst>
              <a:ext uri="{FF2B5EF4-FFF2-40B4-BE49-F238E27FC236}">
                <a16:creationId xmlns:a16="http://schemas.microsoft.com/office/drawing/2014/main" id="{050ED42A-B154-2548-3E68-164680733A33}"/>
              </a:ext>
            </a:extLst>
          </p:cNvPr>
          <p:cNvSpPr txBox="1"/>
          <p:nvPr/>
        </p:nvSpPr>
        <p:spPr>
          <a:xfrm>
            <a:off x="8162924" y="3062491"/>
            <a:ext cx="3810000" cy="1021106"/>
          </a:xfrm>
          <a:prstGeom prst="rect">
            <a:avLst/>
          </a:prstGeom>
          <a:noFill/>
          <a:effectLst>
            <a:outerShdw blurRad="50800" dist="38100" dir="5400000" algn="t" rotWithShape="0">
              <a:prstClr val="black">
                <a:alpha val="40000"/>
              </a:prstClr>
            </a:outerShdw>
          </a:effectLst>
        </p:spPr>
        <p:txBody>
          <a:bodyPr wrap="square" lIns="91440" tIns="45720" rIns="91440" bIns="45720" anchor="t">
            <a:spAutoFit/>
          </a:bodyPr>
          <a:lstStyle/>
          <a:p>
            <a:pPr algn="ctr"/>
            <a:endParaRPr lang="en-US" sz="6000">
              <a:solidFill>
                <a:srgbClr val="061011"/>
              </a:solidFill>
              <a:latin typeface="Noto Sans KR Black" panose="020B0200000000000000" pitchFamily="34" charset="-128"/>
              <a:ea typeface="Noto Sans KR Black" panose="020B0200000000000000" pitchFamily="34" charset="-128"/>
            </a:endParaRPr>
          </a:p>
        </p:txBody>
      </p:sp>
      <p:pic>
        <p:nvPicPr>
          <p:cNvPr id="3" name="Picture 2" descr="A gold logo on a black background&#10;&#10;Description automatically generated">
            <a:extLst>
              <a:ext uri="{FF2B5EF4-FFF2-40B4-BE49-F238E27FC236}">
                <a16:creationId xmlns:a16="http://schemas.microsoft.com/office/drawing/2014/main" id="{D96260AC-C34D-A77F-514D-08C39FE7B851}"/>
              </a:ext>
            </a:extLst>
          </p:cNvPr>
          <p:cNvPicPr>
            <a:picLocks noChangeAspect="1"/>
          </p:cNvPicPr>
          <p:nvPr/>
        </p:nvPicPr>
        <p:blipFill>
          <a:blip r:embed="rId4"/>
          <a:stretch>
            <a:fillRect/>
          </a:stretch>
        </p:blipFill>
        <p:spPr>
          <a:xfrm>
            <a:off x="5511417" y="5782062"/>
            <a:ext cx="1169162" cy="1173857"/>
          </a:xfrm>
          <a:prstGeom prst="rect">
            <a:avLst/>
          </a:prstGeom>
        </p:spPr>
      </p:pic>
      <p:sp>
        <p:nvSpPr>
          <p:cNvPr id="17" name="TextBox 16">
            <a:extLst>
              <a:ext uri="{FF2B5EF4-FFF2-40B4-BE49-F238E27FC236}">
                <a16:creationId xmlns:a16="http://schemas.microsoft.com/office/drawing/2014/main" id="{4358E496-4A82-82D1-E4EF-1FC2BC1620F4}"/>
              </a:ext>
            </a:extLst>
          </p:cNvPr>
          <p:cNvSpPr txBox="1"/>
          <p:nvPr/>
        </p:nvSpPr>
        <p:spPr>
          <a:xfrm>
            <a:off x="7121346" y="1438556"/>
            <a:ext cx="438694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GB">
                <a:ea typeface="Noto Sans KR Black"/>
              </a:rPr>
              <a:t>We are on the verge of revolutionizing how people invest, enabling anyone to create and trade customized index funds securely, transparently, and efficiently through blockchain technology.</a:t>
            </a:r>
          </a:p>
          <a:p>
            <a:endParaRPr lang="en-GB">
              <a:ea typeface="Noto Sans KR Black"/>
            </a:endParaRPr>
          </a:p>
          <a:p>
            <a:pPr marL="285750" indent="-285750">
              <a:buFont typeface="Wingdings"/>
              <a:buChar char="ü"/>
            </a:pPr>
            <a:r>
              <a:rPr lang="en-GB">
                <a:ea typeface="Noto Sans KR Black"/>
              </a:rPr>
              <a:t>We're looking for visionary investors and partners to help us succeed in this ambitious project. </a:t>
            </a:r>
          </a:p>
          <a:p>
            <a:endParaRPr lang="en-GB">
              <a:ea typeface="Noto Sans KR Black"/>
            </a:endParaRPr>
          </a:p>
          <a:p>
            <a:pPr marL="285750" indent="-285750">
              <a:buFont typeface="Wingdings"/>
              <a:buChar char="ü"/>
            </a:pPr>
            <a:r>
              <a:rPr lang="en-GB">
                <a:ea typeface="Noto Sans KR Black"/>
              </a:rPr>
              <a:t>Together, we can redefine the financial landscape and empower millions of investors worldwide. </a:t>
            </a:r>
          </a:p>
        </p:txBody>
      </p:sp>
    </p:spTree>
    <p:extLst>
      <p:ext uri="{BB962C8B-B14F-4D97-AF65-F5344CB8AC3E}">
        <p14:creationId xmlns:p14="http://schemas.microsoft.com/office/powerpoint/2010/main" val="13044441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EB8E-A7D7-CE68-44CC-EDBB7FA358C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718C1AA-3F65-E529-48A9-4E645901F41D}"/>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A9732F5E-5A31-2C5D-7CDD-E3D97E017F4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C27A480C-8A4A-85BF-21FA-7CC45C51D64D}"/>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929B9A0F-E96D-15BB-E815-5F8772B0B6B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69563B80-076E-0C0F-BAE6-5813CCD1D79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530FA500-8253-8F54-7901-DB6E25A0782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8F6C8D37-7263-036B-70AB-77D05AAB543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5411255F-22CB-3D09-B62B-005A7167F66B}"/>
              </a:ext>
            </a:extLst>
          </p:cNvPr>
          <p:cNvSpPr txBox="1"/>
          <p:nvPr/>
        </p:nvSpPr>
        <p:spPr>
          <a:xfrm>
            <a:off x="303195" y="3051605"/>
            <a:ext cx="6095999" cy="1015663"/>
          </a:xfrm>
          <a:prstGeom prst="rect">
            <a:avLst/>
          </a:prstGeom>
          <a:noFill/>
          <a:effectLst>
            <a:outerShdw blurRad="50800" dist="38100" dir="5400000" algn="t" rotWithShape="0">
              <a:prstClr val="black">
                <a:alpha val="40000"/>
              </a:prstClr>
            </a:outerShdw>
          </a:effectLst>
        </p:spPr>
        <p:txBody>
          <a:bodyPr wrap="square" lIns="91440" tIns="45720" rIns="91440" bIns="45720" anchor="t">
            <a:spAutoFit/>
          </a:bodyPr>
          <a:lstStyle/>
          <a:p>
            <a:pPr algn="ctr"/>
            <a:endParaRPr lang="en-US" sz="6000">
              <a:solidFill>
                <a:srgbClr val="061011"/>
              </a:solidFill>
              <a:latin typeface="Noto Sans KR Black" panose="020B0200000000000000" pitchFamily="34" charset="-128"/>
              <a:ea typeface="Noto Sans KR Black" panose="020B0200000000000000" pitchFamily="34" charset="-128"/>
            </a:endParaRPr>
          </a:p>
        </p:txBody>
      </p:sp>
      <p:sp>
        <p:nvSpPr>
          <p:cNvPr id="13" name="TextBox 12">
            <a:extLst>
              <a:ext uri="{FF2B5EF4-FFF2-40B4-BE49-F238E27FC236}">
                <a16:creationId xmlns:a16="http://schemas.microsoft.com/office/drawing/2014/main" id="{3B1E681D-13C3-8F72-197A-30FCF68C139F}"/>
              </a:ext>
            </a:extLst>
          </p:cNvPr>
          <p:cNvSpPr txBox="1"/>
          <p:nvPr/>
        </p:nvSpPr>
        <p:spPr>
          <a:xfrm>
            <a:off x="4488379" y="3075055"/>
            <a:ext cx="3524251" cy="1015663"/>
          </a:xfrm>
          <a:prstGeom prst="rect">
            <a:avLst/>
          </a:prstGeom>
          <a:noFill/>
          <a:effectLst>
            <a:outerShdw blurRad="50800" dist="38100" dir="5400000" algn="t" rotWithShape="0">
              <a:prstClr val="black">
                <a:alpha val="40000"/>
              </a:prstClr>
            </a:outerShdw>
          </a:effectLst>
        </p:spPr>
        <p:txBody>
          <a:bodyPr wrap="square" lIns="91440" tIns="45720" rIns="91440" bIns="45720" anchor="t">
            <a:spAutoFit/>
          </a:bodyPr>
          <a:lstStyle/>
          <a:p>
            <a:pPr algn="ctr"/>
            <a:endParaRPr lang="en-US" sz="6000">
              <a:solidFill>
                <a:srgbClr val="061011"/>
              </a:solidFill>
              <a:latin typeface="Noto Sans KR Black" panose="020B0200000000000000" pitchFamily="34" charset="-128"/>
              <a:ea typeface="Noto Sans KR Black" panose="020B0200000000000000" pitchFamily="34" charset="-128"/>
            </a:endParaRPr>
          </a:p>
        </p:txBody>
      </p:sp>
      <p:sp>
        <p:nvSpPr>
          <p:cNvPr id="14" name="TextBox 13">
            <a:extLst>
              <a:ext uri="{FF2B5EF4-FFF2-40B4-BE49-F238E27FC236}">
                <a16:creationId xmlns:a16="http://schemas.microsoft.com/office/drawing/2014/main" id="{DD92BE22-CA12-ED67-BFF1-714A29E0EF1A}"/>
              </a:ext>
            </a:extLst>
          </p:cNvPr>
          <p:cNvSpPr txBox="1"/>
          <p:nvPr/>
        </p:nvSpPr>
        <p:spPr>
          <a:xfrm>
            <a:off x="8162924" y="3062491"/>
            <a:ext cx="3810000" cy="1021106"/>
          </a:xfrm>
          <a:prstGeom prst="rect">
            <a:avLst/>
          </a:prstGeom>
          <a:noFill/>
          <a:effectLst>
            <a:outerShdw blurRad="50800" dist="38100" dir="5400000" algn="t" rotWithShape="0">
              <a:prstClr val="black">
                <a:alpha val="40000"/>
              </a:prstClr>
            </a:outerShdw>
          </a:effectLst>
        </p:spPr>
        <p:txBody>
          <a:bodyPr wrap="square" lIns="91440" tIns="45720" rIns="91440" bIns="45720" anchor="t">
            <a:spAutoFit/>
          </a:bodyPr>
          <a:lstStyle/>
          <a:p>
            <a:pPr algn="ctr"/>
            <a:endParaRPr lang="en-US" sz="6000">
              <a:solidFill>
                <a:srgbClr val="061011"/>
              </a:solidFill>
              <a:latin typeface="Noto Sans KR Black" panose="020B0200000000000000" pitchFamily="34" charset="-128"/>
              <a:ea typeface="Noto Sans KR Black" panose="020B0200000000000000" pitchFamily="34" charset="-128"/>
            </a:endParaRPr>
          </a:p>
        </p:txBody>
      </p:sp>
      <p:pic>
        <p:nvPicPr>
          <p:cNvPr id="3" name="Picture 2" descr="A gold logo on a black background&#10;&#10;Description automatically generated">
            <a:extLst>
              <a:ext uri="{FF2B5EF4-FFF2-40B4-BE49-F238E27FC236}">
                <a16:creationId xmlns:a16="http://schemas.microsoft.com/office/drawing/2014/main" id="{1FDCB1A0-DBF6-D658-5731-4926D0D859F4}"/>
              </a:ext>
            </a:extLst>
          </p:cNvPr>
          <p:cNvPicPr>
            <a:picLocks noChangeAspect="1"/>
          </p:cNvPicPr>
          <p:nvPr/>
        </p:nvPicPr>
        <p:blipFill>
          <a:blip r:embed="rId4"/>
          <a:stretch>
            <a:fillRect/>
          </a:stretch>
        </p:blipFill>
        <p:spPr>
          <a:xfrm>
            <a:off x="5511417" y="5782062"/>
            <a:ext cx="1169162" cy="1173857"/>
          </a:xfrm>
          <a:prstGeom prst="rect">
            <a:avLst/>
          </a:prstGeom>
        </p:spPr>
      </p:pic>
      <p:pic>
        <p:nvPicPr>
          <p:cNvPr id="12" name="Picture 11">
            <a:extLst>
              <a:ext uri="{FF2B5EF4-FFF2-40B4-BE49-F238E27FC236}">
                <a16:creationId xmlns:a16="http://schemas.microsoft.com/office/drawing/2014/main" id="{AE02B3C1-3DF1-5C44-3A5D-234B26BC26A8}"/>
              </a:ext>
            </a:extLst>
          </p:cNvPr>
          <p:cNvPicPr>
            <a:picLocks noChangeAspect="1"/>
          </p:cNvPicPr>
          <p:nvPr/>
        </p:nvPicPr>
        <p:blipFill>
          <a:blip r:embed="rId5"/>
          <a:stretch>
            <a:fillRect/>
          </a:stretch>
        </p:blipFill>
        <p:spPr>
          <a:xfrm>
            <a:off x="195943" y="1907896"/>
            <a:ext cx="7402286" cy="3303467"/>
          </a:xfrm>
          <a:prstGeom prst="rect">
            <a:avLst/>
          </a:prstGeom>
        </p:spPr>
      </p:pic>
      <p:sp>
        <p:nvSpPr>
          <p:cNvPr id="17" name="TextBox 16">
            <a:extLst>
              <a:ext uri="{FF2B5EF4-FFF2-40B4-BE49-F238E27FC236}">
                <a16:creationId xmlns:a16="http://schemas.microsoft.com/office/drawing/2014/main" id="{96106505-096B-9F03-D7E1-BF031799EBCC}"/>
              </a:ext>
            </a:extLst>
          </p:cNvPr>
          <p:cNvSpPr txBox="1"/>
          <p:nvPr/>
        </p:nvSpPr>
        <p:spPr>
          <a:xfrm>
            <a:off x="7805057" y="1713371"/>
            <a:ext cx="438694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GB">
                <a:ea typeface="Noto Sans KR Black"/>
              </a:rPr>
              <a:t>More than 12% of U.S. households, or over 15 million people held index funds in 2023.</a:t>
            </a:r>
            <a:endParaRPr lang="en-US">
              <a:ea typeface="Noto Sans KR Black"/>
            </a:endParaRPr>
          </a:p>
          <a:p>
            <a:endParaRPr lang="en-GB">
              <a:ea typeface="Noto Sans KR Black"/>
            </a:endParaRPr>
          </a:p>
          <a:p>
            <a:pPr marL="285750" indent="-285750">
              <a:buFont typeface="Wingdings"/>
              <a:buChar char="ü"/>
            </a:pPr>
            <a:r>
              <a:rPr lang="en-GB">
                <a:ea typeface="Noto Sans KR Black"/>
              </a:rPr>
              <a:t>The U.S. index fund market has seen an average annual inflow of around $585 billion for the past four years.</a:t>
            </a:r>
          </a:p>
          <a:p>
            <a:endParaRPr lang="en-GB">
              <a:ea typeface="Noto Sans KR Black"/>
            </a:endParaRPr>
          </a:p>
          <a:p>
            <a:pPr marL="285750" indent="-285750">
              <a:buFont typeface="Wingdings"/>
              <a:buChar char="ü"/>
            </a:pPr>
            <a:r>
              <a:rPr lang="en-GB">
                <a:ea typeface="Noto Sans KR Black"/>
              </a:rPr>
              <a:t>The total AUM of U.S. domiciled index funds exceeded $8 trillion in 2023 and is expected to exceed $10 trillion by 2027.</a:t>
            </a:r>
          </a:p>
          <a:p>
            <a:pPr marL="285750" indent="-285750">
              <a:buFont typeface="Wingdings"/>
              <a:buChar char="ü"/>
            </a:pPr>
            <a:endParaRPr lang="en-GB">
              <a:ea typeface="Noto Sans KR Black"/>
            </a:endParaRPr>
          </a:p>
          <a:p>
            <a:pPr marL="285750" indent="-285750">
              <a:buFont typeface="Wingdings"/>
              <a:buChar char="ü"/>
            </a:pPr>
            <a:r>
              <a:rPr lang="en-GB">
                <a:ea typeface="Noto Sans KR Black"/>
              </a:rPr>
              <a:t>Index funds are created exclusively by banks and asset management companies like JP Morgan, BlackRock, or S&amp;P 500.</a:t>
            </a:r>
          </a:p>
        </p:txBody>
      </p:sp>
      <p:sp>
        <p:nvSpPr>
          <p:cNvPr id="18" name="TextBox 17">
            <a:extLst>
              <a:ext uri="{FF2B5EF4-FFF2-40B4-BE49-F238E27FC236}">
                <a16:creationId xmlns:a16="http://schemas.microsoft.com/office/drawing/2014/main" id="{C786DBE3-B586-9AA3-EE4E-88E381F4015A}"/>
              </a:ext>
            </a:extLst>
          </p:cNvPr>
          <p:cNvSpPr txBox="1"/>
          <p:nvPr/>
        </p:nvSpPr>
        <p:spPr>
          <a:xfrm>
            <a:off x="304800" y="707568"/>
            <a:ext cx="8469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ea typeface="Noto Sans KR Black"/>
              </a:rPr>
              <a:t>U.S. Index Fund Market</a:t>
            </a:r>
          </a:p>
        </p:txBody>
      </p:sp>
    </p:spTree>
    <p:extLst>
      <p:ext uri="{BB962C8B-B14F-4D97-AF65-F5344CB8AC3E}">
        <p14:creationId xmlns:p14="http://schemas.microsoft.com/office/powerpoint/2010/main" val="13841206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0B54-4FF5-0558-DF14-6AF7EB87A30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5467B3C-5773-B6F9-7F26-C474FFD46B15}"/>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BC067B15-FFE8-1E45-7387-D3F48EC886C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9C84AF51-B32D-5842-A2FC-EF91D5E27169}"/>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46C8B9D7-578E-60C0-509E-DF64B5028A2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7959D02E-622F-1BF5-645C-64D01AB56DB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2647A393-12AE-C9C6-8FC7-17463CF071E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2FC15673-2B2A-DE88-9B73-FDD3A1F44FF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descr="종이질감 이미지 – 찾아보기 569,847 스톡 사진, 벡터 및 비디오 | Adobe Stock">
            <a:extLst>
              <a:ext uri="{FF2B5EF4-FFF2-40B4-BE49-F238E27FC236}">
                <a16:creationId xmlns:a16="http://schemas.microsoft.com/office/drawing/2014/main" id="{BDF47F2D-68E3-1A3F-CDBE-741C0DDD448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061" y="4955"/>
            <a:ext cx="12188405" cy="6850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old logo on a black background&#10;&#10;Description automatically generated">
            <a:extLst>
              <a:ext uri="{FF2B5EF4-FFF2-40B4-BE49-F238E27FC236}">
                <a16:creationId xmlns:a16="http://schemas.microsoft.com/office/drawing/2014/main" id="{5D77201F-5CD1-1A24-8C87-ACCD58EE31AE}"/>
              </a:ext>
            </a:extLst>
          </p:cNvPr>
          <p:cNvPicPr>
            <a:picLocks noChangeAspect="1"/>
          </p:cNvPicPr>
          <p:nvPr/>
        </p:nvPicPr>
        <p:blipFill>
          <a:blip r:embed="rId4"/>
          <a:stretch>
            <a:fillRect/>
          </a:stretch>
        </p:blipFill>
        <p:spPr>
          <a:xfrm>
            <a:off x="5511417" y="5782062"/>
            <a:ext cx="1169162" cy="1173857"/>
          </a:xfrm>
          <a:prstGeom prst="rect">
            <a:avLst/>
          </a:prstGeom>
        </p:spPr>
      </p:pic>
      <p:sp>
        <p:nvSpPr>
          <p:cNvPr id="13" name="Thought Bubble: Cloud 12">
            <a:extLst>
              <a:ext uri="{FF2B5EF4-FFF2-40B4-BE49-F238E27FC236}">
                <a16:creationId xmlns:a16="http://schemas.microsoft.com/office/drawing/2014/main" id="{BDB20475-D597-CF2E-ED7D-946A811518CA}"/>
              </a:ext>
            </a:extLst>
          </p:cNvPr>
          <p:cNvSpPr/>
          <p:nvPr/>
        </p:nvSpPr>
        <p:spPr>
          <a:xfrm>
            <a:off x="549792" y="1379972"/>
            <a:ext cx="5748299" cy="3545236"/>
          </a:xfrm>
          <a:prstGeom prst="cloudCallout">
            <a:avLst/>
          </a:prstGeom>
          <a:solidFill>
            <a:srgbClr val="CEBD5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tx1"/>
                </a:solidFill>
                <a:latin typeface="Noto Sans KR Black"/>
                <a:ea typeface="+mn-lt"/>
                <a:cs typeface="+mn-lt"/>
              </a:rPr>
              <a:t>"What if ANYONE </a:t>
            </a:r>
            <a:endParaRPr lang="en-US" sz="2000">
              <a:solidFill>
                <a:schemeClr val="tx1"/>
              </a:solidFill>
              <a:latin typeface="Noto Sans KR Black"/>
              <a:ea typeface="Noto Sans KR Black"/>
              <a:cs typeface="+mn-lt"/>
            </a:endParaRPr>
          </a:p>
          <a:p>
            <a:pPr algn="ctr"/>
            <a:r>
              <a:rPr lang="en-GB" sz="2000">
                <a:solidFill>
                  <a:schemeClr val="tx1"/>
                </a:solidFill>
                <a:latin typeface="Noto Sans KR Black"/>
                <a:ea typeface="+mn-lt"/>
                <a:cs typeface="+mn-lt"/>
              </a:rPr>
              <a:t>— not just Wall Street — </a:t>
            </a:r>
            <a:endParaRPr lang="en-US" sz="2000">
              <a:solidFill>
                <a:schemeClr val="tx1"/>
              </a:solidFill>
              <a:latin typeface="Noto Sans KR Black"/>
              <a:ea typeface="Noto Sans KR Black"/>
              <a:cs typeface="+mn-lt"/>
            </a:endParaRPr>
          </a:p>
          <a:p>
            <a:pPr algn="ctr"/>
            <a:r>
              <a:rPr lang="en-GB" sz="2000">
                <a:solidFill>
                  <a:schemeClr val="tx1"/>
                </a:solidFill>
                <a:latin typeface="Noto Sans KR Black"/>
                <a:ea typeface="+mn-lt"/>
                <a:cs typeface="+mn-lt"/>
              </a:rPr>
              <a:t>could build and sell their own index funds?"</a:t>
            </a:r>
            <a:endParaRPr lang="en-US" sz="2000">
              <a:solidFill>
                <a:schemeClr val="tx1"/>
              </a:solidFill>
              <a:latin typeface="Noto Sans KR Black"/>
              <a:ea typeface="Noto Sans KR Black"/>
            </a:endParaRPr>
          </a:p>
        </p:txBody>
      </p:sp>
      <p:sp>
        <p:nvSpPr>
          <p:cNvPr id="14" name="TextBox 13">
            <a:extLst>
              <a:ext uri="{FF2B5EF4-FFF2-40B4-BE49-F238E27FC236}">
                <a16:creationId xmlns:a16="http://schemas.microsoft.com/office/drawing/2014/main" id="{9E6E716F-015E-57C5-662E-4C8824C8465D}"/>
              </a:ext>
            </a:extLst>
          </p:cNvPr>
          <p:cNvSpPr txBox="1"/>
          <p:nvPr/>
        </p:nvSpPr>
        <p:spPr>
          <a:xfrm>
            <a:off x="6846187" y="792407"/>
            <a:ext cx="5032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GB">
                <a:latin typeface="Noto Sans KR Black"/>
                <a:ea typeface="+mn-lt"/>
                <a:cs typeface="+mn-lt"/>
              </a:rPr>
              <a:t>Today, everyday investors have ideas - but no tools to turn them into investable products. </a:t>
            </a:r>
            <a:r>
              <a:rPr lang="en-GB" err="1">
                <a:latin typeface="Noto Sans KR Black"/>
                <a:ea typeface="+mn-lt"/>
                <a:cs typeface="+mn-lt"/>
              </a:rPr>
              <a:t>FundForge</a:t>
            </a:r>
            <a:r>
              <a:rPr lang="en-GB">
                <a:latin typeface="Noto Sans KR Black"/>
                <a:ea typeface="+mn-lt"/>
                <a:cs typeface="+mn-lt"/>
              </a:rPr>
              <a:t> changes that.</a:t>
            </a:r>
            <a:endParaRPr lang="en-US">
              <a:latin typeface="Noto Sans KR Black"/>
            </a:endParaRPr>
          </a:p>
        </p:txBody>
      </p:sp>
      <p:pic>
        <p:nvPicPr>
          <p:cNvPr id="17" name="Picture 16" descr="A light bulb on a stack of coins&#10;&#10;AI-generated content may be incorrect.">
            <a:extLst>
              <a:ext uri="{FF2B5EF4-FFF2-40B4-BE49-F238E27FC236}">
                <a16:creationId xmlns:a16="http://schemas.microsoft.com/office/drawing/2014/main" id="{0AF46F5A-3463-FCF9-42B3-84381B16B5B8}"/>
              </a:ext>
            </a:extLst>
          </p:cNvPr>
          <p:cNvPicPr>
            <a:picLocks noChangeAspect="1"/>
          </p:cNvPicPr>
          <p:nvPr/>
        </p:nvPicPr>
        <p:blipFill>
          <a:blip r:embed="rId5"/>
          <a:stretch>
            <a:fillRect/>
          </a:stretch>
        </p:blipFill>
        <p:spPr>
          <a:xfrm>
            <a:off x="7199152" y="3793139"/>
            <a:ext cx="4323632" cy="2423125"/>
          </a:xfrm>
          <a:prstGeom prst="rect">
            <a:avLst/>
          </a:prstGeom>
        </p:spPr>
      </p:pic>
      <p:sp>
        <p:nvSpPr>
          <p:cNvPr id="19" name="TextBox 18">
            <a:extLst>
              <a:ext uri="{FF2B5EF4-FFF2-40B4-BE49-F238E27FC236}">
                <a16:creationId xmlns:a16="http://schemas.microsoft.com/office/drawing/2014/main" id="{D0E7A853-1A7C-3A05-1A51-EDDDB9E5E453}"/>
              </a:ext>
            </a:extLst>
          </p:cNvPr>
          <p:cNvSpPr txBox="1"/>
          <p:nvPr/>
        </p:nvSpPr>
        <p:spPr>
          <a:xfrm>
            <a:off x="6846806" y="2096729"/>
            <a:ext cx="48876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GB">
                <a:ea typeface="+mn-lt"/>
                <a:cs typeface="+mn-lt"/>
              </a:rPr>
              <a:t>With more than 40,000 tradable securities worldwide, the possibilities for creating index funds are virtually endless — offering limitless room for creativity and a personal touch.</a:t>
            </a:r>
            <a:endParaRPr lang="en-US"/>
          </a:p>
        </p:txBody>
      </p:sp>
    </p:spTree>
    <p:extLst>
      <p:ext uri="{BB962C8B-B14F-4D97-AF65-F5344CB8AC3E}">
        <p14:creationId xmlns:p14="http://schemas.microsoft.com/office/powerpoint/2010/main" val="41848823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3E7FF-001E-6862-0C54-12CDFCC460E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4998E181-4D82-EE5A-2ABE-764C86582AD3}"/>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DA8A9F24-0904-229F-A1EB-E5913450C609}"/>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FEFBCF13-824B-4E9B-3137-EB02494DE0D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B3B12C0C-4D6F-46C4-10DD-C77008FB077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5E9B7F7E-B334-387A-ABE1-DD8CD2452DB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A0333248-43D5-3376-C017-F3658ECF060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18FE9B94-C24B-2F8A-67A9-BC9E0A30643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descr="종이질감 이미지 – 찾아보기 569,847 스톡 사진, 벡터 및 비디오 | Adobe Stock">
            <a:extLst>
              <a:ext uri="{FF2B5EF4-FFF2-40B4-BE49-F238E27FC236}">
                <a16:creationId xmlns:a16="http://schemas.microsoft.com/office/drawing/2014/main" id="{59D4308F-78B2-8C69-72B7-CE186EAEB71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878" y="21"/>
            <a:ext cx="12201732" cy="68552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old logo on a black background&#10;&#10;Description automatically generated">
            <a:extLst>
              <a:ext uri="{FF2B5EF4-FFF2-40B4-BE49-F238E27FC236}">
                <a16:creationId xmlns:a16="http://schemas.microsoft.com/office/drawing/2014/main" id="{69ED6469-52C4-FD69-1255-AE4A8BC60431}"/>
              </a:ext>
            </a:extLst>
          </p:cNvPr>
          <p:cNvPicPr>
            <a:picLocks noChangeAspect="1"/>
          </p:cNvPicPr>
          <p:nvPr/>
        </p:nvPicPr>
        <p:blipFill>
          <a:blip r:embed="rId4"/>
          <a:stretch>
            <a:fillRect/>
          </a:stretch>
        </p:blipFill>
        <p:spPr>
          <a:xfrm>
            <a:off x="5511417" y="5681945"/>
            <a:ext cx="1169162" cy="1173857"/>
          </a:xfrm>
          <a:prstGeom prst="rect">
            <a:avLst/>
          </a:prstGeom>
        </p:spPr>
      </p:pic>
      <p:sp>
        <p:nvSpPr>
          <p:cNvPr id="20" name="TextBox 19">
            <a:extLst>
              <a:ext uri="{FF2B5EF4-FFF2-40B4-BE49-F238E27FC236}">
                <a16:creationId xmlns:a16="http://schemas.microsoft.com/office/drawing/2014/main" id="{A5F7D9D3-BCAC-CC6E-64EA-FF11B9188AC4}"/>
              </a:ext>
            </a:extLst>
          </p:cNvPr>
          <p:cNvSpPr txBox="1"/>
          <p:nvPr/>
        </p:nvSpPr>
        <p:spPr>
          <a:xfrm>
            <a:off x="370164" y="500584"/>
            <a:ext cx="15320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ea typeface="+mn-lt"/>
                <a:cs typeface="+mn-lt"/>
              </a:rPr>
              <a:t>Problem: </a:t>
            </a:r>
            <a:endParaRPr lang="en-GB" sz="2400"/>
          </a:p>
        </p:txBody>
      </p:sp>
      <p:graphicFrame>
        <p:nvGraphicFramePr>
          <p:cNvPr id="23" name="Diagram 22">
            <a:extLst>
              <a:ext uri="{FF2B5EF4-FFF2-40B4-BE49-F238E27FC236}">
                <a16:creationId xmlns:a16="http://schemas.microsoft.com/office/drawing/2014/main" id="{74C1874F-9C19-DCA1-AC52-33B12391443A}"/>
              </a:ext>
            </a:extLst>
          </p:cNvPr>
          <p:cNvGraphicFramePr/>
          <p:nvPr>
            <p:extLst>
              <p:ext uri="{D42A27DB-BD31-4B8C-83A1-F6EECF244321}">
                <p14:modId xmlns:p14="http://schemas.microsoft.com/office/powerpoint/2010/main" val="4031889708"/>
              </p:ext>
            </p:extLst>
          </p:nvPr>
        </p:nvGraphicFramePr>
        <p:xfrm>
          <a:off x="1084597" y="2017354"/>
          <a:ext cx="9511093" cy="3980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86" name="TextBox 1085">
            <a:extLst>
              <a:ext uri="{FF2B5EF4-FFF2-40B4-BE49-F238E27FC236}">
                <a16:creationId xmlns:a16="http://schemas.microsoft.com/office/drawing/2014/main" id="{6E39A132-5FEA-B1AF-924D-2B80D0BBF23D}"/>
              </a:ext>
            </a:extLst>
          </p:cNvPr>
          <p:cNvSpPr txBox="1"/>
          <p:nvPr/>
        </p:nvSpPr>
        <p:spPr>
          <a:xfrm>
            <a:off x="2019022" y="500584"/>
            <a:ext cx="96223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Noto Sans KR Black"/>
                <a:ea typeface="+mn-lt"/>
                <a:cs typeface="+mn-lt"/>
              </a:rPr>
              <a:t>"There’s no way for individuals to easily create, share, and profit from personalized investment strategies without costly and complex fund structures."</a:t>
            </a:r>
            <a:endParaRPr lang="en-US">
              <a:latin typeface="Noto Sans KR Black"/>
            </a:endParaRPr>
          </a:p>
        </p:txBody>
      </p:sp>
    </p:spTree>
    <p:extLst>
      <p:ext uri="{BB962C8B-B14F-4D97-AF65-F5344CB8AC3E}">
        <p14:creationId xmlns:p14="http://schemas.microsoft.com/office/powerpoint/2010/main" val="15561348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6E05-581F-82CB-EB19-0C74D149D58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9131B95-73BE-79BC-89D0-19A55396131E}"/>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1C93C7A1-76CB-8FEB-4D50-E074CB51240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C323A1D1-C415-01BF-5A23-B5C8297DFA1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FA5A7BEF-310B-F45E-4BF4-0301DB05328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8C9C18F3-EBF3-B89E-4CB6-E5165EA494A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211F2003-062F-C82E-3DD8-A38E304D451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C449F70A-6466-799D-7792-569087134FD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descr="종이질감 이미지 – 찾아보기 569,847 스톡 사진, 벡터 및 비디오 | Adobe Stock">
            <a:extLst>
              <a:ext uri="{FF2B5EF4-FFF2-40B4-BE49-F238E27FC236}">
                <a16:creationId xmlns:a16="http://schemas.microsoft.com/office/drawing/2014/main" id="{C14E17C3-592D-7A4B-3C0F-4854A7D3CEC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878" y="21"/>
            <a:ext cx="12201732" cy="68552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old logo on a black background&#10;&#10;Description automatically generated">
            <a:extLst>
              <a:ext uri="{FF2B5EF4-FFF2-40B4-BE49-F238E27FC236}">
                <a16:creationId xmlns:a16="http://schemas.microsoft.com/office/drawing/2014/main" id="{B0CC8767-7C86-FCE2-A060-A6FDE74501BB}"/>
              </a:ext>
            </a:extLst>
          </p:cNvPr>
          <p:cNvPicPr>
            <a:picLocks noChangeAspect="1"/>
          </p:cNvPicPr>
          <p:nvPr/>
        </p:nvPicPr>
        <p:blipFill>
          <a:blip r:embed="rId4"/>
          <a:stretch>
            <a:fillRect/>
          </a:stretch>
        </p:blipFill>
        <p:spPr>
          <a:xfrm>
            <a:off x="5511417" y="5681945"/>
            <a:ext cx="1169162" cy="1173857"/>
          </a:xfrm>
          <a:prstGeom prst="rect">
            <a:avLst/>
          </a:prstGeom>
        </p:spPr>
      </p:pic>
      <p:sp>
        <p:nvSpPr>
          <p:cNvPr id="20" name="TextBox 19">
            <a:extLst>
              <a:ext uri="{FF2B5EF4-FFF2-40B4-BE49-F238E27FC236}">
                <a16:creationId xmlns:a16="http://schemas.microsoft.com/office/drawing/2014/main" id="{8B980167-DC1C-BAA3-02D8-F92482383762}"/>
              </a:ext>
            </a:extLst>
          </p:cNvPr>
          <p:cNvSpPr txBox="1"/>
          <p:nvPr/>
        </p:nvSpPr>
        <p:spPr>
          <a:xfrm>
            <a:off x="370164" y="500584"/>
            <a:ext cx="15320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ea typeface="+mn-lt"/>
                <a:cs typeface="+mn-lt"/>
              </a:rPr>
              <a:t>Solution: </a:t>
            </a:r>
            <a:endParaRPr lang="en-GB" sz="2400"/>
          </a:p>
        </p:txBody>
      </p:sp>
      <p:sp>
        <p:nvSpPr>
          <p:cNvPr id="1086" name="TextBox 1085">
            <a:extLst>
              <a:ext uri="{FF2B5EF4-FFF2-40B4-BE49-F238E27FC236}">
                <a16:creationId xmlns:a16="http://schemas.microsoft.com/office/drawing/2014/main" id="{95C232D8-8972-A487-3004-26A17226D3E4}"/>
              </a:ext>
            </a:extLst>
          </p:cNvPr>
          <p:cNvSpPr txBox="1"/>
          <p:nvPr/>
        </p:nvSpPr>
        <p:spPr>
          <a:xfrm>
            <a:off x="2019022" y="500584"/>
            <a:ext cx="96223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err="1">
                <a:latin typeface="Noto Sans KR Black"/>
                <a:ea typeface="+mn-lt"/>
                <a:cs typeface="+mn-lt"/>
              </a:rPr>
              <a:t>FundForge</a:t>
            </a:r>
            <a:endParaRPr lang="en-US" err="1"/>
          </a:p>
        </p:txBody>
      </p:sp>
      <p:sp>
        <p:nvSpPr>
          <p:cNvPr id="16" name="Rectangle 15">
            <a:extLst>
              <a:ext uri="{FF2B5EF4-FFF2-40B4-BE49-F238E27FC236}">
                <a16:creationId xmlns:a16="http://schemas.microsoft.com/office/drawing/2014/main" id="{E8FCBEAF-6F03-78FF-F14D-8CE7E1CD1C69}"/>
              </a:ext>
            </a:extLst>
          </p:cNvPr>
          <p:cNvSpPr/>
          <p:nvPr/>
        </p:nvSpPr>
        <p:spPr>
          <a:xfrm>
            <a:off x="368237" y="1715813"/>
            <a:ext cx="11125200" cy="489857"/>
          </a:xfrm>
          <a:prstGeom prst="rect">
            <a:avLst/>
          </a:prstGeom>
          <a:solidFill>
            <a:srgbClr val="B8961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ea typeface="+mn-lt"/>
                <a:cs typeface="+mn-lt"/>
              </a:rPr>
              <a:t>Tokenized indexes</a:t>
            </a:r>
            <a:r>
              <a:rPr lang="en-GB">
                <a:ea typeface="+mn-lt"/>
                <a:cs typeface="+mn-lt"/>
              </a:rPr>
              <a:t> allow easy sharing, investing, and tracking on-chain.</a:t>
            </a:r>
            <a:endParaRPr lang="en-US"/>
          </a:p>
        </p:txBody>
      </p:sp>
      <p:sp>
        <p:nvSpPr>
          <p:cNvPr id="19" name="Rectangle 18">
            <a:extLst>
              <a:ext uri="{FF2B5EF4-FFF2-40B4-BE49-F238E27FC236}">
                <a16:creationId xmlns:a16="http://schemas.microsoft.com/office/drawing/2014/main" id="{F1A3ECDD-2145-3081-25A0-B511BDD8534F}"/>
              </a:ext>
            </a:extLst>
          </p:cNvPr>
          <p:cNvSpPr/>
          <p:nvPr/>
        </p:nvSpPr>
        <p:spPr>
          <a:xfrm>
            <a:off x="368236" y="2819398"/>
            <a:ext cx="11125200" cy="489857"/>
          </a:xfrm>
          <a:prstGeom prst="rect">
            <a:avLst/>
          </a:prstGeom>
          <a:solidFill>
            <a:srgbClr val="B8961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ea typeface="+mn-lt"/>
                <a:cs typeface="+mn-lt"/>
              </a:rPr>
              <a:t>Automatic smart contract rebalancing</a:t>
            </a:r>
            <a:r>
              <a:rPr lang="en-GB">
                <a:ea typeface="+mn-lt"/>
                <a:cs typeface="+mn-lt"/>
              </a:rPr>
              <a:t> removes the need for fund managers and middlemen</a:t>
            </a:r>
            <a:endParaRPr lang="en-US"/>
          </a:p>
        </p:txBody>
      </p:sp>
      <p:sp>
        <p:nvSpPr>
          <p:cNvPr id="21" name="Rectangle 20">
            <a:extLst>
              <a:ext uri="{FF2B5EF4-FFF2-40B4-BE49-F238E27FC236}">
                <a16:creationId xmlns:a16="http://schemas.microsoft.com/office/drawing/2014/main" id="{4F0A0850-4E65-46EF-6EC8-D300C56F5A17}"/>
              </a:ext>
            </a:extLst>
          </p:cNvPr>
          <p:cNvSpPr/>
          <p:nvPr/>
        </p:nvSpPr>
        <p:spPr>
          <a:xfrm>
            <a:off x="368236" y="3922984"/>
            <a:ext cx="11125200" cy="489857"/>
          </a:xfrm>
          <a:prstGeom prst="rect">
            <a:avLst/>
          </a:prstGeom>
          <a:solidFill>
            <a:srgbClr val="B8961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ea typeface="+mn-lt"/>
                <a:cs typeface="+mn-lt"/>
              </a:rPr>
              <a:t>Built-in royalty system</a:t>
            </a:r>
            <a:r>
              <a:rPr lang="en-GB">
                <a:ea typeface="+mn-lt"/>
                <a:cs typeface="+mn-lt"/>
              </a:rPr>
              <a:t> lets strategy creators earn when others invest in their indexes.</a:t>
            </a:r>
            <a:endParaRPr lang="en-US"/>
          </a:p>
        </p:txBody>
      </p:sp>
      <p:sp>
        <p:nvSpPr>
          <p:cNvPr id="22" name="Rectangle 21">
            <a:extLst>
              <a:ext uri="{FF2B5EF4-FFF2-40B4-BE49-F238E27FC236}">
                <a16:creationId xmlns:a16="http://schemas.microsoft.com/office/drawing/2014/main" id="{B631E34A-B275-5697-A726-2EDE4583BED3}"/>
              </a:ext>
            </a:extLst>
          </p:cNvPr>
          <p:cNvSpPr/>
          <p:nvPr/>
        </p:nvSpPr>
        <p:spPr>
          <a:xfrm>
            <a:off x="368236" y="5000295"/>
            <a:ext cx="11125200" cy="489857"/>
          </a:xfrm>
          <a:prstGeom prst="rect">
            <a:avLst/>
          </a:prstGeom>
          <a:solidFill>
            <a:srgbClr val="B8961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ea typeface="+mn-lt"/>
                <a:cs typeface="+mn-lt"/>
              </a:rPr>
              <a:t>No regulatory fund setup needed</a:t>
            </a:r>
            <a:r>
              <a:rPr lang="en-GB">
                <a:ea typeface="+mn-lt"/>
                <a:cs typeface="+mn-lt"/>
              </a:rPr>
              <a:t> — users create, launch, and monetize strategies directly on the blockchain.</a:t>
            </a:r>
            <a:endParaRPr lang="en-US"/>
          </a:p>
        </p:txBody>
      </p:sp>
    </p:spTree>
    <p:extLst>
      <p:ext uri="{BB962C8B-B14F-4D97-AF65-F5344CB8AC3E}">
        <p14:creationId xmlns:p14="http://schemas.microsoft.com/office/powerpoint/2010/main" val="36870159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49261-A20E-7E11-71B7-8476C14A817A}"/>
            </a:ext>
          </a:extLst>
        </p:cNvPr>
        <p:cNvGrpSpPr/>
        <p:nvPr/>
      </p:nvGrpSpPr>
      <p:grpSpPr>
        <a:xfrm>
          <a:off x="0" y="0"/>
          <a:ext cx="0" cy="0"/>
          <a:chOff x="0" y="0"/>
          <a:chExt cx="0" cy="0"/>
        </a:xfrm>
      </p:grpSpPr>
      <p:pic>
        <p:nvPicPr>
          <p:cNvPr id="1028" name="Picture 4" descr="종이질감 이미지 – 찾아보기 569,847 스톡 사진, 벡터 및 비디오 | Adobe Stock">
            <a:extLst>
              <a:ext uri="{FF2B5EF4-FFF2-40B4-BE49-F238E27FC236}">
                <a16:creationId xmlns:a16="http://schemas.microsoft.com/office/drawing/2014/main" id="{600CDCAB-C7B4-D8C8-3E24-8901B3A0ADA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94A7CE07-7D7C-00A7-20E1-C9DA0300B37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EC0F2FCC-FB11-C23C-B4A4-A04C4B6F77B8}"/>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3CB96BD1-261F-F509-93A7-41F237D3B01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79AA99D3-8383-710F-9AFE-0E3650DF2BF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17C78512-0EC6-305F-7860-14AEFCDD785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44">
            <a:extLst>
              <a:ext uri="{FF2B5EF4-FFF2-40B4-BE49-F238E27FC236}">
                <a16:creationId xmlns:a16="http://schemas.microsoft.com/office/drawing/2014/main" id="{BB646C56-F81A-8A07-121D-8F9B65622046}"/>
              </a:ext>
            </a:extLst>
          </p:cNvPr>
          <p:cNvSpPr/>
          <p:nvPr/>
        </p:nvSpPr>
        <p:spPr>
          <a:xfrm>
            <a:off x="-3" y="13538"/>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E1C32B8C-2B17-4794-FC1E-A21332DD9E70}"/>
              </a:ext>
            </a:extLst>
          </p:cNvPr>
          <p:cNvSpPr txBox="1"/>
          <p:nvPr/>
        </p:nvSpPr>
        <p:spPr>
          <a:xfrm>
            <a:off x="580067" y="347786"/>
            <a:ext cx="5545949"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Market</a:t>
            </a:r>
          </a:p>
        </p:txBody>
      </p:sp>
      <p:sp>
        <p:nvSpPr>
          <p:cNvPr id="12" name="Oval 11">
            <a:extLst>
              <a:ext uri="{FF2B5EF4-FFF2-40B4-BE49-F238E27FC236}">
                <a16:creationId xmlns:a16="http://schemas.microsoft.com/office/drawing/2014/main" id="{9F722784-1E52-B9F9-D171-AD649CCC9033}"/>
              </a:ext>
            </a:extLst>
          </p:cNvPr>
          <p:cNvSpPr/>
          <p:nvPr/>
        </p:nvSpPr>
        <p:spPr>
          <a:xfrm>
            <a:off x="3032760" y="527802"/>
            <a:ext cx="6126480" cy="6122796"/>
          </a:xfrm>
          <a:prstGeom prst="ellipse">
            <a:avLst/>
          </a:prstGeom>
          <a:solidFill>
            <a:srgbClr val="DAC960">
              <a:alpha val="40000"/>
            </a:srgb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FCA9D8-72F5-7EBD-DE27-416DCC12116B}"/>
              </a:ext>
            </a:extLst>
          </p:cNvPr>
          <p:cNvSpPr txBox="1"/>
          <p:nvPr/>
        </p:nvSpPr>
        <p:spPr>
          <a:xfrm>
            <a:off x="0" y="2698378"/>
            <a:ext cx="12191999" cy="523220"/>
          </a:xfrm>
          <a:prstGeom prst="rect">
            <a:avLst/>
          </a:prstGeom>
          <a:noFill/>
        </p:spPr>
        <p:txBody>
          <a:bodyPr wrap="square">
            <a:spAutoFit/>
          </a:bodyPr>
          <a:lstStyle/>
          <a:p>
            <a:pPr algn="ctr"/>
            <a:r>
              <a:rPr lang="en-US" sz="2800" b="1">
                <a:solidFill>
                  <a:srgbClr val="454423"/>
                </a:solidFill>
                <a:latin typeface="Noto Sans KR Medium" panose="020B0200000000000000" pitchFamily="34" charset="-128"/>
                <a:ea typeface="Noto Sans KR Medium" panose="020B0200000000000000" pitchFamily="34" charset="-128"/>
              </a:rPr>
              <a:t>TAM</a:t>
            </a:r>
          </a:p>
        </p:txBody>
      </p:sp>
      <p:sp>
        <p:nvSpPr>
          <p:cNvPr id="15" name="TextBox 14">
            <a:extLst>
              <a:ext uri="{FF2B5EF4-FFF2-40B4-BE49-F238E27FC236}">
                <a16:creationId xmlns:a16="http://schemas.microsoft.com/office/drawing/2014/main" id="{F98C7A3C-6A89-9593-877B-A94F18E58EB9}"/>
              </a:ext>
            </a:extLst>
          </p:cNvPr>
          <p:cNvSpPr txBox="1"/>
          <p:nvPr/>
        </p:nvSpPr>
        <p:spPr>
          <a:xfrm>
            <a:off x="-1" y="3285306"/>
            <a:ext cx="12191999" cy="830997"/>
          </a:xfrm>
          <a:prstGeom prst="rect">
            <a:avLst/>
          </a:prstGeom>
          <a:noFill/>
        </p:spPr>
        <p:txBody>
          <a:bodyPr wrap="square">
            <a:spAutoFit/>
          </a:bodyPr>
          <a:lstStyle/>
          <a:p>
            <a:pPr algn="ctr"/>
            <a:r>
              <a:rPr lang="en-US" sz="4800">
                <a:solidFill>
                  <a:srgbClr val="454423"/>
                </a:solidFill>
                <a:latin typeface="Noto Sans KR Black" panose="020B0200000000000000" pitchFamily="34" charset="-128"/>
                <a:ea typeface="Noto Sans KR Black" panose="020B0200000000000000" pitchFamily="34" charset="-128"/>
              </a:rPr>
              <a:t>$12.5T+</a:t>
            </a:r>
          </a:p>
        </p:txBody>
      </p:sp>
      <p:pic>
        <p:nvPicPr>
          <p:cNvPr id="9" name="Picture 8" descr="A gold logo on a black background&#10;&#10;Description automatically generated">
            <a:extLst>
              <a:ext uri="{FF2B5EF4-FFF2-40B4-BE49-F238E27FC236}">
                <a16:creationId xmlns:a16="http://schemas.microsoft.com/office/drawing/2014/main" id="{D198DB83-460B-404F-0061-EC3416F192A7}"/>
              </a:ext>
            </a:extLst>
          </p:cNvPr>
          <p:cNvPicPr>
            <a:picLocks noChangeAspect="1"/>
          </p:cNvPicPr>
          <p:nvPr/>
        </p:nvPicPr>
        <p:blipFill>
          <a:blip r:embed="rId4"/>
          <a:stretch>
            <a:fillRect/>
          </a:stretch>
        </p:blipFill>
        <p:spPr>
          <a:xfrm>
            <a:off x="10830179" y="-59127"/>
            <a:ext cx="1169162" cy="1173857"/>
          </a:xfrm>
          <a:prstGeom prst="rect">
            <a:avLst/>
          </a:prstGeom>
        </p:spPr>
      </p:pic>
    </p:spTree>
    <p:extLst>
      <p:ext uri="{BB962C8B-B14F-4D97-AF65-F5344CB8AC3E}">
        <p14:creationId xmlns:p14="http://schemas.microsoft.com/office/powerpoint/2010/main" val="3124351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8631">
        <p159:morph option="byObject"/>
      </p:transition>
    </mc:Choice>
    <mc:Fallback xmlns="">
      <p:transition spd="slow" advTm="4863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6947-3F6D-70CC-6925-2D9D3259D8F1}"/>
            </a:ext>
          </a:extLst>
        </p:cNvPr>
        <p:cNvGrpSpPr/>
        <p:nvPr/>
      </p:nvGrpSpPr>
      <p:grpSpPr>
        <a:xfrm>
          <a:off x="0" y="0"/>
          <a:ext cx="0" cy="0"/>
          <a:chOff x="0" y="0"/>
          <a:chExt cx="0" cy="0"/>
        </a:xfrm>
      </p:grpSpPr>
      <p:sp>
        <p:nvSpPr>
          <p:cNvPr id="20" name="Oval 19">
            <a:extLst>
              <a:ext uri="{FF2B5EF4-FFF2-40B4-BE49-F238E27FC236}">
                <a16:creationId xmlns:a16="http://schemas.microsoft.com/office/drawing/2014/main" id="{03FC809A-CC36-B405-D62C-C26FAEDFFE6B}"/>
              </a:ext>
            </a:extLst>
          </p:cNvPr>
          <p:cNvSpPr/>
          <p:nvPr/>
        </p:nvSpPr>
        <p:spPr>
          <a:xfrm>
            <a:off x="3032759" y="547618"/>
            <a:ext cx="6126480" cy="6122796"/>
          </a:xfrm>
          <a:prstGeom prst="ellipse">
            <a:avLst/>
          </a:prstGeom>
          <a:solidFill>
            <a:srgbClr val="DAC96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47EA247-4D7C-B8D6-E454-C616DC2B3246}"/>
              </a:ext>
            </a:extLst>
          </p:cNvPr>
          <p:cNvGrpSpPr/>
          <p:nvPr/>
        </p:nvGrpSpPr>
        <p:grpSpPr>
          <a:xfrm>
            <a:off x="0" y="0"/>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56087BF7-5B4C-8361-2161-1AD2740993A6}"/>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52FC1BD2-8D15-5893-8D74-B922982AA2D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5B2EEEBD-09B9-6B9D-AE70-3CCA08B5C395}"/>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05B19EEE-885E-68DD-AB0F-34664FD48C6B}"/>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698C9D12-D2BE-9358-00B1-3C7FCA4B755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BBCC8987-840A-809B-A644-73C195DADCB1}"/>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44">
              <a:extLst>
                <a:ext uri="{FF2B5EF4-FFF2-40B4-BE49-F238E27FC236}">
                  <a16:creationId xmlns:a16="http://schemas.microsoft.com/office/drawing/2014/main" id="{4E7476D1-437F-47D5-4648-5C7F574D1617}"/>
                </a:ext>
              </a:extLst>
            </p:cNvPr>
            <p:cNvSpPr/>
            <p:nvPr/>
          </p:nvSpPr>
          <p:spPr>
            <a:xfrm>
              <a:off x="0" y="38297"/>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grpSp>
      <p:sp>
        <p:nvSpPr>
          <p:cNvPr id="3" name="Oval 2">
            <a:extLst>
              <a:ext uri="{FF2B5EF4-FFF2-40B4-BE49-F238E27FC236}">
                <a16:creationId xmlns:a16="http://schemas.microsoft.com/office/drawing/2014/main" id="{3A25493E-5E96-7CFB-E22F-23EE35AF3023}"/>
              </a:ext>
            </a:extLst>
          </p:cNvPr>
          <p:cNvSpPr/>
          <p:nvPr/>
        </p:nvSpPr>
        <p:spPr>
          <a:xfrm>
            <a:off x="3032760" y="527802"/>
            <a:ext cx="6126480" cy="6122796"/>
          </a:xfrm>
          <a:prstGeom prst="ellipse">
            <a:avLst/>
          </a:prstGeom>
          <a:solidFill>
            <a:srgbClr val="DAC960">
              <a:alpha val="40000"/>
            </a:srgb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0EB0B3-E6F4-E08A-76E0-8EF733701FCC}"/>
              </a:ext>
            </a:extLst>
          </p:cNvPr>
          <p:cNvSpPr txBox="1"/>
          <p:nvPr/>
        </p:nvSpPr>
        <p:spPr>
          <a:xfrm>
            <a:off x="580067" y="347786"/>
            <a:ext cx="5545949"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Market</a:t>
            </a:r>
          </a:p>
        </p:txBody>
      </p:sp>
      <p:sp>
        <p:nvSpPr>
          <p:cNvPr id="15" name="Oval 14">
            <a:extLst>
              <a:ext uri="{FF2B5EF4-FFF2-40B4-BE49-F238E27FC236}">
                <a16:creationId xmlns:a16="http://schemas.microsoft.com/office/drawing/2014/main" id="{2D24784D-590C-14D4-9728-54369A3518AA}"/>
              </a:ext>
            </a:extLst>
          </p:cNvPr>
          <p:cNvSpPr/>
          <p:nvPr/>
        </p:nvSpPr>
        <p:spPr>
          <a:xfrm>
            <a:off x="3611416" y="1626462"/>
            <a:ext cx="5029200" cy="5029200"/>
          </a:xfrm>
          <a:prstGeom prst="ellipse">
            <a:avLst/>
          </a:prstGeom>
          <a:solidFill>
            <a:srgbClr val="E9D351">
              <a:alpha val="70000"/>
            </a:srgb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1FA241-6AEF-4CF3-09DF-4925B0B92F7C}"/>
              </a:ext>
            </a:extLst>
          </p:cNvPr>
          <p:cNvSpPr txBox="1"/>
          <p:nvPr/>
        </p:nvSpPr>
        <p:spPr>
          <a:xfrm>
            <a:off x="30016" y="1987014"/>
            <a:ext cx="12191999" cy="523220"/>
          </a:xfrm>
          <a:prstGeom prst="rect">
            <a:avLst/>
          </a:prstGeom>
          <a:noFill/>
        </p:spPr>
        <p:txBody>
          <a:bodyPr wrap="square">
            <a:spAutoFit/>
          </a:bodyPr>
          <a:lstStyle/>
          <a:p>
            <a:pPr algn="ctr"/>
            <a:r>
              <a:rPr lang="en-US" sz="2800" b="1">
                <a:solidFill>
                  <a:srgbClr val="4E3C02"/>
                </a:solidFill>
                <a:latin typeface="Noto Sans KR Medium" panose="020B0200000000000000" pitchFamily="34" charset="-128"/>
                <a:ea typeface="Noto Sans KR Medium" panose="020B0200000000000000" pitchFamily="34" charset="-128"/>
              </a:rPr>
              <a:t>SAM</a:t>
            </a:r>
          </a:p>
        </p:txBody>
      </p:sp>
      <p:sp>
        <p:nvSpPr>
          <p:cNvPr id="19" name="Oval 18">
            <a:extLst>
              <a:ext uri="{FF2B5EF4-FFF2-40B4-BE49-F238E27FC236}">
                <a16:creationId xmlns:a16="http://schemas.microsoft.com/office/drawing/2014/main" id="{722AD4BA-485A-80BC-CF24-799ACC9C9512}"/>
              </a:ext>
            </a:extLst>
          </p:cNvPr>
          <p:cNvSpPr/>
          <p:nvPr/>
        </p:nvSpPr>
        <p:spPr>
          <a:xfrm>
            <a:off x="4068616" y="2573166"/>
            <a:ext cx="4114800" cy="4114800"/>
          </a:xfrm>
          <a:prstGeom prst="ellipse">
            <a:avLst/>
          </a:prstGeom>
          <a:solidFill>
            <a:srgbClr val="B88D0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E8BDF9-77D4-0E4B-3EFA-277F4E65F78F}"/>
              </a:ext>
            </a:extLst>
          </p:cNvPr>
          <p:cNvSpPr txBox="1"/>
          <p:nvPr/>
        </p:nvSpPr>
        <p:spPr>
          <a:xfrm>
            <a:off x="-1" y="2979244"/>
            <a:ext cx="12191999" cy="523220"/>
          </a:xfrm>
          <a:prstGeom prst="rect">
            <a:avLst/>
          </a:prstGeom>
          <a:noFill/>
        </p:spPr>
        <p:txBody>
          <a:bodyPr wrap="square">
            <a:spAutoFit/>
          </a:bodyPr>
          <a:lstStyle/>
          <a:p>
            <a:pPr algn="ctr"/>
            <a:r>
              <a:rPr lang="en-US" sz="2800" b="1">
                <a:solidFill>
                  <a:srgbClr val="352901"/>
                </a:solidFill>
                <a:latin typeface="Noto Sans KR Medium" panose="020B0200000000000000" pitchFamily="34" charset="-128"/>
                <a:ea typeface="Noto Sans KR Medium" panose="020B0200000000000000" pitchFamily="34" charset="-128"/>
              </a:rPr>
              <a:t>SOM</a:t>
            </a:r>
          </a:p>
        </p:txBody>
      </p:sp>
      <p:sp>
        <p:nvSpPr>
          <p:cNvPr id="12" name="TextBox 11">
            <a:extLst>
              <a:ext uri="{FF2B5EF4-FFF2-40B4-BE49-F238E27FC236}">
                <a16:creationId xmlns:a16="http://schemas.microsoft.com/office/drawing/2014/main" id="{C5B8B8DD-8DAF-E8F3-4E84-5302D3ECD440}"/>
              </a:ext>
            </a:extLst>
          </p:cNvPr>
          <p:cNvSpPr txBox="1"/>
          <p:nvPr/>
        </p:nvSpPr>
        <p:spPr>
          <a:xfrm>
            <a:off x="-1" y="883639"/>
            <a:ext cx="12222016" cy="523220"/>
          </a:xfrm>
          <a:prstGeom prst="rect">
            <a:avLst/>
          </a:prstGeom>
          <a:noFill/>
        </p:spPr>
        <p:txBody>
          <a:bodyPr wrap="square">
            <a:spAutoFit/>
          </a:bodyPr>
          <a:lstStyle/>
          <a:p>
            <a:pPr algn="ctr"/>
            <a:r>
              <a:rPr lang="en-US" sz="2800" b="1">
                <a:solidFill>
                  <a:srgbClr val="454423"/>
                </a:solidFill>
                <a:latin typeface="Noto Sans KR Medium" panose="020B0200000000000000" pitchFamily="34" charset="-128"/>
                <a:ea typeface="Noto Sans KR Medium" panose="020B0200000000000000" pitchFamily="34" charset="-128"/>
              </a:rPr>
              <a:t>TAM</a:t>
            </a:r>
          </a:p>
        </p:txBody>
      </p:sp>
      <p:sp>
        <p:nvSpPr>
          <p:cNvPr id="16" name="TextBox 15">
            <a:extLst>
              <a:ext uri="{FF2B5EF4-FFF2-40B4-BE49-F238E27FC236}">
                <a16:creationId xmlns:a16="http://schemas.microsoft.com/office/drawing/2014/main" id="{D25FDEF2-9498-EC71-C269-9FF498F3217A}"/>
              </a:ext>
            </a:extLst>
          </p:cNvPr>
          <p:cNvSpPr txBox="1"/>
          <p:nvPr/>
        </p:nvSpPr>
        <p:spPr>
          <a:xfrm>
            <a:off x="151935" y="2952928"/>
            <a:ext cx="1976403" cy="2062103"/>
          </a:xfrm>
          <a:prstGeom prst="rect">
            <a:avLst/>
          </a:prstGeom>
          <a:noFill/>
        </p:spPr>
        <p:txBody>
          <a:bodyPr wrap="square">
            <a:spAutoFit/>
          </a:bodyPr>
          <a:lstStyle/>
          <a:p>
            <a:r>
              <a:rPr lang="en-US" sz="2800">
                <a:solidFill>
                  <a:srgbClr val="E7B005"/>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20%</a:t>
            </a:r>
            <a:r>
              <a:rPr lang="en-US" sz="2800">
                <a:solidFill>
                  <a:srgbClr val="061011"/>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 </a:t>
            </a:r>
          </a:p>
          <a:p>
            <a:r>
              <a:rPr lang="en-US" sz="2400">
                <a:solidFill>
                  <a:srgbClr val="061011"/>
                </a:solidFill>
                <a:latin typeface="Noto Sans KR Medium" panose="020B0200000000000000" pitchFamily="34" charset="-128"/>
                <a:ea typeface="Noto Sans KR Medium" panose="020B0200000000000000" pitchFamily="34" charset="-128"/>
              </a:rPr>
              <a:t>Crypto-Comfortable Investors</a:t>
            </a:r>
          </a:p>
          <a:p>
            <a:endParaRPr lang="en-US" sz="2800">
              <a:solidFill>
                <a:srgbClr val="061011"/>
              </a:solidFill>
              <a:latin typeface="Noto Sans KR Medium" panose="020B0200000000000000" pitchFamily="34" charset="-128"/>
              <a:ea typeface="Noto Sans KR Medium" panose="020B0200000000000000" pitchFamily="34" charset="-128"/>
            </a:endParaRPr>
          </a:p>
        </p:txBody>
      </p:sp>
      <p:cxnSp>
        <p:nvCxnSpPr>
          <p:cNvPr id="22" name="Straight Connector 21">
            <a:extLst>
              <a:ext uri="{FF2B5EF4-FFF2-40B4-BE49-F238E27FC236}">
                <a16:creationId xmlns:a16="http://schemas.microsoft.com/office/drawing/2014/main" id="{BA957000-CAD9-D786-07BC-1666202FE472}"/>
              </a:ext>
            </a:extLst>
          </p:cNvPr>
          <p:cNvCxnSpPr>
            <a:cxnSpLocks/>
          </p:cNvCxnSpPr>
          <p:nvPr/>
        </p:nvCxnSpPr>
        <p:spPr>
          <a:xfrm>
            <a:off x="6608502" y="3240854"/>
            <a:ext cx="2764098" cy="900208"/>
          </a:xfrm>
          <a:prstGeom prst="line">
            <a:avLst/>
          </a:prstGeom>
          <a:ln>
            <a:solidFill>
              <a:schemeClr val="bg1"/>
            </a:solidFill>
            <a:headEnd type="oval"/>
          </a:ln>
          <a:effectLst>
            <a:outerShdw blurRad="63500" sx="102000" sy="102000" algn="ctr" rotWithShape="0">
              <a:prstClr val="black"/>
            </a:outerShdw>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C8CCCD8-3B01-9574-8E60-0468CFC298E0}"/>
              </a:ext>
            </a:extLst>
          </p:cNvPr>
          <p:cNvSpPr txBox="1"/>
          <p:nvPr/>
        </p:nvSpPr>
        <p:spPr>
          <a:xfrm>
            <a:off x="9462996" y="3819130"/>
            <a:ext cx="2635592" cy="892552"/>
          </a:xfrm>
          <a:prstGeom prst="rect">
            <a:avLst/>
          </a:prstGeom>
          <a:noFill/>
        </p:spPr>
        <p:txBody>
          <a:bodyPr wrap="square">
            <a:spAutoFit/>
          </a:bodyPr>
          <a:lstStyle/>
          <a:p>
            <a:r>
              <a:rPr lang="en-US" sz="2800">
                <a:solidFill>
                  <a:srgbClr val="E7B005"/>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$1.25B+</a:t>
            </a:r>
            <a:endParaRPr lang="en-US" sz="2800">
              <a:solidFill>
                <a:srgbClr val="061011"/>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endParaRPr>
          </a:p>
          <a:p>
            <a:r>
              <a:rPr lang="en-US" sz="2400">
                <a:solidFill>
                  <a:srgbClr val="061011"/>
                </a:solidFill>
                <a:latin typeface="Noto Sans KR Medium" panose="020B0200000000000000" pitchFamily="34" charset="-128"/>
                <a:ea typeface="Noto Sans KR Medium" panose="020B0200000000000000" pitchFamily="34" charset="-128"/>
              </a:rPr>
              <a:t>SOM</a:t>
            </a:r>
          </a:p>
        </p:txBody>
      </p:sp>
      <p:sp>
        <p:nvSpPr>
          <p:cNvPr id="29" name="TextBox 28">
            <a:extLst>
              <a:ext uri="{FF2B5EF4-FFF2-40B4-BE49-F238E27FC236}">
                <a16:creationId xmlns:a16="http://schemas.microsoft.com/office/drawing/2014/main" id="{4A7A39BC-BBEA-3532-F796-43B3E142DF01}"/>
              </a:ext>
            </a:extLst>
          </p:cNvPr>
          <p:cNvSpPr txBox="1"/>
          <p:nvPr/>
        </p:nvSpPr>
        <p:spPr>
          <a:xfrm>
            <a:off x="10186951" y="4240064"/>
            <a:ext cx="1920977" cy="523220"/>
          </a:xfrm>
          <a:prstGeom prst="rect">
            <a:avLst/>
          </a:prstGeom>
          <a:noFill/>
        </p:spPr>
        <p:txBody>
          <a:bodyPr wrap="square">
            <a:spAutoFit/>
          </a:bodyPr>
          <a:lstStyle/>
          <a:p>
            <a:r>
              <a:rPr lang="en-US" sz="1400">
                <a:solidFill>
                  <a:srgbClr val="061011"/>
                </a:solidFill>
                <a:latin typeface="Noto Sans KR Medium" panose="020B0200000000000000" pitchFamily="34" charset="-128"/>
                <a:ea typeface="Noto Sans KR Medium" panose="020B0200000000000000" pitchFamily="34" charset="-128"/>
              </a:rPr>
              <a:t>(Serviceable Obtainable Market)</a:t>
            </a:r>
          </a:p>
        </p:txBody>
      </p:sp>
      <p:pic>
        <p:nvPicPr>
          <p:cNvPr id="23" name="Picture 22" descr="A gold logo on a black background&#10;&#10;Description automatically generated">
            <a:extLst>
              <a:ext uri="{FF2B5EF4-FFF2-40B4-BE49-F238E27FC236}">
                <a16:creationId xmlns:a16="http://schemas.microsoft.com/office/drawing/2014/main" id="{A00A6A11-E5CF-487A-1A17-ABC994DBA6AD}"/>
              </a:ext>
            </a:extLst>
          </p:cNvPr>
          <p:cNvPicPr>
            <a:picLocks noChangeAspect="1"/>
          </p:cNvPicPr>
          <p:nvPr/>
        </p:nvPicPr>
        <p:blipFill>
          <a:blip r:embed="rId5"/>
          <a:stretch>
            <a:fillRect/>
          </a:stretch>
        </p:blipFill>
        <p:spPr>
          <a:xfrm>
            <a:off x="10830179" y="-59127"/>
            <a:ext cx="1169162" cy="1173857"/>
          </a:xfrm>
          <a:prstGeom prst="rect">
            <a:avLst/>
          </a:prstGeom>
        </p:spPr>
      </p:pic>
      <p:cxnSp>
        <p:nvCxnSpPr>
          <p:cNvPr id="10" name="Straight Connector 9">
            <a:extLst>
              <a:ext uri="{FF2B5EF4-FFF2-40B4-BE49-F238E27FC236}">
                <a16:creationId xmlns:a16="http://schemas.microsoft.com/office/drawing/2014/main" id="{2DD51F26-83D9-20C4-C6B9-D7A4A1642DA6}"/>
              </a:ext>
            </a:extLst>
          </p:cNvPr>
          <p:cNvCxnSpPr>
            <a:cxnSpLocks/>
          </p:cNvCxnSpPr>
          <p:nvPr/>
        </p:nvCxnSpPr>
        <p:spPr>
          <a:xfrm flipH="1" flipV="1">
            <a:off x="1471925" y="1868180"/>
            <a:ext cx="4056894" cy="301085"/>
          </a:xfrm>
          <a:prstGeom prst="line">
            <a:avLst/>
          </a:prstGeom>
          <a:ln>
            <a:solidFill>
              <a:schemeClr val="bg1"/>
            </a:solidFill>
            <a:headEnd type="oval"/>
          </a:ln>
          <a:effectLst>
            <a:outerShdw blurRad="63500" sx="102000" sy="102000" algn="ctr" rotWithShape="0">
              <a:prstClr val="black"/>
            </a:outerShdw>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B70BF99-2225-4D78-82F3-B91F8F20BB7A}"/>
              </a:ext>
            </a:extLst>
          </p:cNvPr>
          <p:cNvSpPr txBox="1"/>
          <p:nvPr/>
        </p:nvSpPr>
        <p:spPr>
          <a:xfrm>
            <a:off x="101398" y="1353925"/>
            <a:ext cx="2075031" cy="954107"/>
          </a:xfrm>
          <a:prstGeom prst="rect">
            <a:avLst/>
          </a:prstGeom>
          <a:noFill/>
        </p:spPr>
        <p:txBody>
          <a:bodyPr wrap="square">
            <a:spAutoFit/>
          </a:bodyPr>
          <a:lstStyle/>
          <a:p>
            <a:r>
              <a:rPr lang="en-US" sz="2800">
                <a:solidFill>
                  <a:srgbClr val="E7B005"/>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$2.5T+</a:t>
            </a:r>
            <a:endParaRPr lang="en-US" sz="2800">
              <a:solidFill>
                <a:srgbClr val="061011"/>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endParaRPr>
          </a:p>
          <a:p>
            <a:r>
              <a:rPr lang="en-US" sz="2400">
                <a:solidFill>
                  <a:srgbClr val="061011"/>
                </a:solidFill>
                <a:latin typeface="Noto Sans KR Medium" panose="020B0200000000000000" pitchFamily="34" charset="-128"/>
                <a:ea typeface="Noto Sans KR Medium" panose="020B0200000000000000" pitchFamily="34" charset="-128"/>
              </a:rPr>
              <a:t>SAM</a:t>
            </a:r>
            <a:r>
              <a:rPr lang="en-US" sz="2800">
                <a:solidFill>
                  <a:srgbClr val="061011"/>
                </a:solidFill>
                <a:latin typeface="Noto Sans KR Medium" panose="020B0200000000000000" pitchFamily="34" charset="-128"/>
                <a:ea typeface="Noto Sans KR Medium" panose="020B0200000000000000" pitchFamily="34" charset="-128"/>
              </a:rPr>
              <a:t> </a:t>
            </a:r>
          </a:p>
        </p:txBody>
      </p:sp>
      <p:sp>
        <p:nvSpPr>
          <p:cNvPr id="38" name="TextBox 37">
            <a:extLst>
              <a:ext uri="{FF2B5EF4-FFF2-40B4-BE49-F238E27FC236}">
                <a16:creationId xmlns:a16="http://schemas.microsoft.com/office/drawing/2014/main" id="{732A9533-7D98-21D5-91D0-A7B8420E4414}"/>
              </a:ext>
            </a:extLst>
          </p:cNvPr>
          <p:cNvSpPr txBox="1"/>
          <p:nvPr/>
        </p:nvSpPr>
        <p:spPr>
          <a:xfrm>
            <a:off x="151935" y="2212084"/>
            <a:ext cx="1905001" cy="523220"/>
          </a:xfrm>
          <a:prstGeom prst="rect">
            <a:avLst/>
          </a:prstGeom>
          <a:noFill/>
        </p:spPr>
        <p:txBody>
          <a:bodyPr wrap="square">
            <a:spAutoFit/>
          </a:bodyPr>
          <a:lstStyle/>
          <a:p>
            <a:r>
              <a:rPr lang="en-US" sz="1400">
                <a:solidFill>
                  <a:srgbClr val="061011"/>
                </a:solidFill>
                <a:latin typeface="Noto Sans KR Medium" panose="020B0200000000000000" pitchFamily="34" charset="-128"/>
                <a:ea typeface="Noto Sans KR Medium" panose="020B0200000000000000" pitchFamily="34" charset="-128"/>
              </a:rPr>
              <a:t>(Serviceable Addressable Market)</a:t>
            </a:r>
            <a:endParaRPr lang="en-US" sz="1400"/>
          </a:p>
        </p:txBody>
      </p:sp>
      <p:sp>
        <p:nvSpPr>
          <p:cNvPr id="41" name="TextBox 40">
            <a:extLst>
              <a:ext uri="{FF2B5EF4-FFF2-40B4-BE49-F238E27FC236}">
                <a16:creationId xmlns:a16="http://schemas.microsoft.com/office/drawing/2014/main" id="{490B1FCB-5EB5-A275-D65B-DB9BFEFD937C}"/>
              </a:ext>
            </a:extLst>
          </p:cNvPr>
          <p:cNvSpPr txBox="1"/>
          <p:nvPr/>
        </p:nvSpPr>
        <p:spPr>
          <a:xfrm>
            <a:off x="9425116" y="4900524"/>
            <a:ext cx="2512726" cy="1692771"/>
          </a:xfrm>
          <a:prstGeom prst="rect">
            <a:avLst/>
          </a:prstGeom>
          <a:noFill/>
        </p:spPr>
        <p:txBody>
          <a:bodyPr wrap="square">
            <a:spAutoFit/>
          </a:bodyPr>
          <a:lstStyle/>
          <a:p>
            <a:r>
              <a:rPr lang="en-US" sz="2800">
                <a:solidFill>
                  <a:srgbClr val="E7B005"/>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0.05%</a:t>
            </a:r>
            <a:r>
              <a:rPr lang="en-US" sz="2800">
                <a:solidFill>
                  <a:srgbClr val="061011"/>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 </a:t>
            </a:r>
          </a:p>
          <a:p>
            <a:r>
              <a:rPr lang="en-US" sz="2400">
                <a:solidFill>
                  <a:srgbClr val="061011"/>
                </a:solidFill>
                <a:latin typeface="Noto Sans KR Medium" panose="020B0200000000000000" pitchFamily="34" charset="-128"/>
                <a:ea typeface="Noto Sans KR Medium" panose="020B0200000000000000" pitchFamily="34" charset="-128"/>
              </a:rPr>
              <a:t>Early Adoption (2 Years)</a:t>
            </a:r>
          </a:p>
          <a:p>
            <a:endParaRPr lang="en-US" sz="2800">
              <a:solidFill>
                <a:srgbClr val="061011"/>
              </a:solidFill>
              <a:latin typeface="Noto Sans KR Medium" panose="020B0200000000000000" pitchFamily="34" charset="-128"/>
              <a:ea typeface="Noto Sans KR Medium" panose="020B0200000000000000" pitchFamily="34" charset="-128"/>
            </a:endParaRPr>
          </a:p>
        </p:txBody>
      </p:sp>
    </p:spTree>
    <p:custDataLst>
      <p:tags r:id="rId1"/>
    </p:custDataLst>
    <p:extLst>
      <p:ext uri="{BB962C8B-B14F-4D97-AF65-F5344CB8AC3E}">
        <p14:creationId xmlns:p14="http://schemas.microsoft.com/office/powerpoint/2010/main" val="2467477595"/>
      </p:ext>
    </p:extLst>
  </p:cSld>
  <p:clrMapOvr>
    <a:masterClrMapping/>
  </p:clrMapOvr>
  <mc:AlternateContent xmlns:mc="http://schemas.openxmlformats.org/markup-compatibility/2006" xmlns:p159="http://schemas.microsoft.com/office/powerpoint/2015/09/main">
    <mc:Choice Requires="p159">
      <p:transition spd="med" advTm="52094">
        <p159:morph option="byObject"/>
      </p:transition>
    </mc:Choice>
    <mc:Fallback xmlns="">
      <p:transition spd="med" advTm="520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anim calcmode="lin" valueType="num">
                                      <p:cBhvr>
                                        <p:cTn id="13" dur="250" fill="hold"/>
                                        <p:tgtEl>
                                          <p:spTgt spid="29"/>
                                        </p:tgtEl>
                                        <p:attrNameLst>
                                          <p:attrName>ppt_x</p:attrName>
                                        </p:attrNameLst>
                                      </p:cBhvr>
                                      <p:tavLst>
                                        <p:tav tm="0">
                                          <p:val>
                                            <p:strVal val="#ppt_x"/>
                                          </p:val>
                                        </p:tav>
                                        <p:tav tm="100000">
                                          <p:val>
                                            <p:strVal val="#ppt_x"/>
                                          </p:val>
                                        </p:tav>
                                      </p:tavLst>
                                    </p:anim>
                                    <p:anim calcmode="lin" valueType="num">
                                      <p:cBhvr>
                                        <p:cTn id="14" dur="250" fill="hold"/>
                                        <p:tgtEl>
                                          <p:spTgt spid="29"/>
                                        </p:tgtEl>
                                        <p:attrNameLst>
                                          <p:attrName>ppt_y</p:attrName>
                                        </p:attrNameLst>
                                      </p:cBhvr>
                                      <p:tavLst>
                                        <p:tav tm="0">
                                          <p:val>
                                            <p:strVal val="#ppt_y+.1"/>
                                          </p:val>
                                        </p:tav>
                                        <p:tav tm="100000">
                                          <p:val>
                                            <p:strVal val="#ppt_y"/>
                                          </p:val>
                                        </p:tav>
                                      </p:tavLst>
                                    </p:anim>
                                  </p:childTnLst>
                                </p:cTn>
                              </p:par>
                              <p:par>
                                <p:cTn id="15" presetID="1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p:tgtEl>
                                          <p:spTgt spid="41"/>
                                        </p:tgtEl>
                                        <p:attrNameLst>
                                          <p:attrName>ppt_y</p:attrName>
                                        </p:attrNameLst>
                                      </p:cBhvr>
                                      <p:tavLst>
                                        <p:tav tm="0">
                                          <p:val>
                                            <p:strVal val="#ppt_y+#ppt_h*1.125000"/>
                                          </p:val>
                                        </p:tav>
                                        <p:tav tm="100000">
                                          <p:val>
                                            <p:strVal val="#ppt_y"/>
                                          </p:val>
                                        </p:tav>
                                      </p:tavLst>
                                    </p:anim>
                                    <p:animEffect transition="in" filter="wipe(up)">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4A1E3-BCC7-634F-9AC5-3510DE96BFBA}"/>
            </a:ext>
          </a:extLst>
        </p:cNvPr>
        <p:cNvGrpSpPr/>
        <p:nvPr/>
      </p:nvGrpSpPr>
      <p:grpSpPr>
        <a:xfrm>
          <a:off x="0" y="0"/>
          <a:ext cx="0" cy="0"/>
          <a:chOff x="0" y="0"/>
          <a:chExt cx="0" cy="0"/>
        </a:xfrm>
      </p:grpSpPr>
      <p:pic>
        <p:nvPicPr>
          <p:cNvPr id="1028" name="Picture 4" descr="종이질감 이미지 – 찾아보기 569,847 스톡 사진, 벡터 및 비디오 | Adobe Stock">
            <a:extLst>
              <a:ext uri="{FF2B5EF4-FFF2-40B4-BE49-F238E27FC236}">
                <a16:creationId xmlns:a16="http://schemas.microsoft.com/office/drawing/2014/main" id="{065A5C72-1068-A70C-5945-B087FCA6E42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60A043C6-E69D-A156-6FF8-4E6B7822E49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D7A78026-CDB7-94A6-FAFB-64D85DCDD56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AD586BD5-77BB-20A7-5B20-E02B5E6ED6F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292D0FB3-1489-0CC6-4361-3CE4ADED211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42E67A21-F569-0CCD-D8DB-AF753801CC9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44">
            <a:extLst>
              <a:ext uri="{FF2B5EF4-FFF2-40B4-BE49-F238E27FC236}">
                <a16:creationId xmlns:a16="http://schemas.microsoft.com/office/drawing/2014/main" id="{D14472C5-9206-1D95-C2D1-B997C4A10BAF}"/>
              </a:ext>
            </a:extLst>
          </p:cNvPr>
          <p:cNvSpPr/>
          <p:nvPr/>
        </p:nvSpPr>
        <p:spPr>
          <a:xfrm>
            <a:off x="67214" y="17735"/>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rgbClr val="061011"/>
              </a:solidFill>
              <a:effectLst>
                <a:outerShdw blurRad="317500" sx="102000" sy="102000" algn="ctr" rotWithShape="0">
                  <a:prstClr val="black">
                    <a:alpha val="30000"/>
                  </a:prstClr>
                </a:outerShdw>
              </a:effectLst>
              <a:latin typeface="Paperlogy 8 ExtraBold" pitchFamily="2" charset="-127"/>
              <a:ea typeface="Paperlogy 8 ExtraBold" pitchFamily="2" charset="-127"/>
            </a:endParaRPr>
          </a:p>
        </p:txBody>
      </p:sp>
      <p:sp>
        <p:nvSpPr>
          <p:cNvPr id="10" name="TextBox 9">
            <a:extLst>
              <a:ext uri="{FF2B5EF4-FFF2-40B4-BE49-F238E27FC236}">
                <a16:creationId xmlns:a16="http://schemas.microsoft.com/office/drawing/2014/main" id="{93A39057-9234-94F2-E095-E65349D00ED8}"/>
              </a:ext>
            </a:extLst>
          </p:cNvPr>
          <p:cNvSpPr txBox="1"/>
          <p:nvPr/>
        </p:nvSpPr>
        <p:spPr>
          <a:xfrm>
            <a:off x="580067" y="347786"/>
            <a:ext cx="5545949"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Competitors &amp; Edge</a:t>
            </a:r>
          </a:p>
        </p:txBody>
      </p:sp>
      <p:sp>
        <p:nvSpPr>
          <p:cNvPr id="14" name="Rectangle: Rounded Corners 13">
            <a:extLst>
              <a:ext uri="{FF2B5EF4-FFF2-40B4-BE49-F238E27FC236}">
                <a16:creationId xmlns:a16="http://schemas.microsoft.com/office/drawing/2014/main" id="{33E15CAF-9E57-CB82-C217-036C18088CBF}"/>
              </a:ext>
            </a:extLst>
          </p:cNvPr>
          <p:cNvSpPr/>
          <p:nvPr/>
        </p:nvSpPr>
        <p:spPr>
          <a:xfrm>
            <a:off x="3307889" y="1401701"/>
            <a:ext cx="2256182" cy="456915"/>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Noto Sans KR Medium" panose="020B0200000000000000" pitchFamily="34" charset="-128"/>
                <a:ea typeface="Noto Sans KR Medium" panose="020B0200000000000000" pitchFamily="34" charset="-128"/>
              </a:rPr>
              <a:t>M1 Finance</a:t>
            </a:r>
          </a:p>
        </p:txBody>
      </p:sp>
      <p:sp>
        <p:nvSpPr>
          <p:cNvPr id="16" name="Rectangle: Rounded Corners 15">
            <a:extLst>
              <a:ext uri="{FF2B5EF4-FFF2-40B4-BE49-F238E27FC236}">
                <a16:creationId xmlns:a16="http://schemas.microsoft.com/office/drawing/2014/main" id="{A9D5305E-4E68-D421-E2E6-85B6A163C4B9}"/>
              </a:ext>
            </a:extLst>
          </p:cNvPr>
          <p:cNvSpPr/>
          <p:nvPr/>
        </p:nvSpPr>
        <p:spPr>
          <a:xfrm>
            <a:off x="6163214" y="1401701"/>
            <a:ext cx="2256182" cy="456915"/>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Noto Sans KR Medium" panose="020B0200000000000000" pitchFamily="34" charset="-128"/>
                <a:ea typeface="Noto Sans KR Medium" panose="020B0200000000000000" pitchFamily="34" charset="-128"/>
              </a:rPr>
              <a:t>Enzyme Finance</a:t>
            </a:r>
          </a:p>
        </p:txBody>
      </p:sp>
      <p:sp>
        <p:nvSpPr>
          <p:cNvPr id="17" name="Rectangle: Rounded Corners 16">
            <a:extLst>
              <a:ext uri="{FF2B5EF4-FFF2-40B4-BE49-F238E27FC236}">
                <a16:creationId xmlns:a16="http://schemas.microsoft.com/office/drawing/2014/main" id="{7F66DE81-5DB0-7B4E-9FED-A017C52A80CC}"/>
              </a:ext>
            </a:extLst>
          </p:cNvPr>
          <p:cNvSpPr/>
          <p:nvPr/>
        </p:nvSpPr>
        <p:spPr>
          <a:xfrm>
            <a:off x="9059179" y="1401701"/>
            <a:ext cx="2256182" cy="456915"/>
          </a:xfrm>
          <a:prstGeom prst="roundRect">
            <a:avLst>
              <a:gd name="adj" fmla="val 50000"/>
            </a:avLst>
          </a:prstGeom>
          <a:solidFill>
            <a:srgbClr val="C499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Noto Sans KR Medium" panose="020B0200000000000000" pitchFamily="34" charset="-128"/>
                <a:ea typeface="Noto Sans KR Medium" panose="020B0200000000000000" pitchFamily="34" charset="-128"/>
              </a:rPr>
              <a:t>FundForge</a:t>
            </a:r>
          </a:p>
        </p:txBody>
      </p:sp>
      <p:sp>
        <p:nvSpPr>
          <p:cNvPr id="18" name="TextBox 17">
            <a:extLst>
              <a:ext uri="{FF2B5EF4-FFF2-40B4-BE49-F238E27FC236}">
                <a16:creationId xmlns:a16="http://schemas.microsoft.com/office/drawing/2014/main" id="{119C1B79-ADDE-FB68-D81B-38E9821078DB}"/>
              </a:ext>
            </a:extLst>
          </p:cNvPr>
          <p:cNvSpPr txBox="1"/>
          <p:nvPr/>
        </p:nvSpPr>
        <p:spPr>
          <a:xfrm>
            <a:off x="556622" y="2016177"/>
            <a:ext cx="2208929" cy="292388"/>
          </a:xfrm>
          <a:prstGeom prst="rect">
            <a:avLst/>
          </a:prstGeom>
          <a:noFill/>
        </p:spPr>
        <p:txBody>
          <a:bodyPr wrap="square">
            <a:spAutoFit/>
          </a:bodyPr>
          <a:lstStyle/>
          <a:p>
            <a:r>
              <a:rPr lang="en-US" sz="1300">
                <a:solidFill>
                  <a:srgbClr val="061011"/>
                </a:solidFill>
                <a:latin typeface="Noto Sans KR Medium" panose="020B0200000000000000" pitchFamily="34" charset="-128"/>
                <a:ea typeface="Noto Sans KR Medium" panose="020B0200000000000000" pitchFamily="34" charset="-128"/>
              </a:rPr>
              <a:t>Custom Index Creation</a:t>
            </a:r>
          </a:p>
        </p:txBody>
      </p:sp>
      <p:sp>
        <p:nvSpPr>
          <p:cNvPr id="19" name="TextBox 18">
            <a:extLst>
              <a:ext uri="{FF2B5EF4-FFF2-40B4-BE49-F238E27FC236}">
                <a16:creationId xmlns:a16="http://schemas.microsoft.com/office/drawing/2014/main" id="{8032092F-EE52-ADDD-7495-3D40CE1AFE82}"/>
              </a:ext>
            </a:extLst>
          </p:cNvPr>
          <p:cNvSpPr txBox="1"/>
          <p:nvPr/>
        </p:nvSpPr>
        <p:spPr>
          <a:xfrm>
            <a:off x="556622" y="2721980"/>
            <a:ext cx="2375250" cy="292388"/>
          </a:xfrm>
          <a:prstGeom prst="rect">
            <a:avLst/>
          </a:prstGeom>
          <a:noFill/>
        </p:spPr>
        <p:txBody>
          <a:bodyPr wrap="square">
            <a:spAutoFit/>
          </a:bodyPr>
          <a:lstStyle/>
          <a:p>
            <a:r>
              <a:rPr lang="en-US" sz="1300">
                <a:solidFill>
                  <a:srgbClr val="061011"/>
                </a:solidFill>
                <a:latin typeface="Noto Sans KR Medium" panose="020B0200000000000000" pitchFamily="34" charset="-128"/>
                <a:ea typeface="Noto Sans KR Medium" panose="020B0200000000000000" pitchFamily="34" charset="-128"/>
              </a:rPr>
              <a:t>Monetization for Creators</a:t>
            </a:r>
          </a:p>
        </p:txBody>
      </p:sp>
      <p:sp>
        <p:nvSpPr>
          <p:cNvPr id="21" name="TextBox 20">
            <a:extLst>
              <a:ext uri="{FF2B5EF4-FFF2-40B4-BE49-F238E27FC236}">
                <a16:creationId xmlns:a16="http://schemas.microsoft.com/office/drawing/2014/main" id="{F5C3E5A6-551A-01EC-1809-E1D9D6A123B4}"/>
              </a:ext>
            </a:extLst>
          </p:cNvPr>
          <p:cNvSpPr txBox="1"/>
          <p:nvPr/>
        </p:nvSpPr>
        <p:spPr>
          <a:xfrm>
            <a:off x="559759" y="3512077"/>
            <a:ext cx="2578007" cy="292388"/>
          </a:xfrm>
          <a:prstGeom prst="rect">
            <a:avLst/>
          </a:prstGeom>
          <a:noFill/>
        </p:spPr>
        <p:txBody>
          <a:bodyPr wrap="square">
            <a:spAutoFit/>
          </a:bodyPr>
          <a:lstStyle/>
          <a:p>
            <a:r>
              <a:rPr lang="en-US" sz="1300">
                <a:solidFill>
                  <a:srgbClr val="061011"/>
                </a:solidFill>
                <a:latin typeface="Noto Sans KR Medium" panose="020B0200000000000000" pitchFamily="34" charset="-128"/>
                <a:ea typeface="Noto Sans KR Medium" panose="020B0200000000000000" pitchFamily="34" charset="-128"/>
              </a:rPr>
              <a:t>True Strategy Ownership</a:t>
            </a:r>
          </a:p>
        </p:txBody>
      </p:sp>
      <p:sp>
        <p:nvSpPr>
          <p:cNvPr id="23" name="TextBox 22">
            <a:extLst>
              <a:ext uri="{FF2B5EF4-FFF2-40B4-BE49-F238E27FC236}">
                <a16:creationId xmlns:a16="http://schemas.microsoft.com/office/drawing/2014/main" id="{B0FCF34A-3C6F-67CF-91CD-8F56D5CC74F3}"/>
              </a:ext>
            </a:extLst>
          </p:cNvPr>
          <p:cNvSpPr txBox="1"/>
          <p:nvPr/>
        </p:nvSpPr>
        <p:spPr>
          <a:xfrm>
            <a:off x="522876" y="4341903"/>
            <a:ext cx="2400107" cy="292388"/>
          </a:xfrm>
          <a:prstGeom prst="rect">
            <a:avLst/>
          </a:prstGeom>
          <a:noFill/>
        </p:spPr>
        <p:txBody>
          <a:bodyPr wrap="square">
            <a:spAutoFit/>
          </a:bodyPr>
          <a:lstStyle/>
          <a:p>
            <a:r>
              <a:rPr lang="en-US" sz="1300">
                <a:solidFill>
                  <a:srgbClr val="061011"/>
                </a:solidFill>
                <a:latin typeface="Noto Sans KR Medium" panose="020B0200000000000000" pitchFamily="34" charset="-128"/>
                <a:ea typeface="Noto Sans KR Medium" panose="020B0200000000000000" pitchFamily="34" charset="-128"/>
              </a:rPr>
              <a:t>Blockchain-Based Trust</a:t>
            </a:r>
          </a:p>
        </p:txBody>
      </p:sp>
      <p:sp>
        <p:nvSpPr>
          <p:cNvPr id="25" name="TextBox 24">
            <a:extLst>
              <a:ext uri="{FF2B5EF4-FFF2-40B4-BE49-F238E27FC236}">
                <a16:creationId xmlns:a16="http://schemas.microsoft.com/office/drawing/2014/main" id="{DB67DBCA-820C-75F3-7BAC-17C80F3A8959}"/>
              </a:ext>
            </a:extLst>
          </p:cNvPr>
          <p:cNvSpPr txBox="1"/>
          <p:nvPr/>
        </p:nvSpPr>
        <p:spPr>
          <a:xfrm>
            <a:off x="572649" y="5175939"/>
            <a:ext cx="2400107" cy="292388"/>
          </a:xfrm>
          <a:prstGeom prst="rect">
            <a:avLst/>
          </a:prstGeom>
          <a:noFill/>
        </p:spPr>
        <p:txBody>
          <a:bodyPr wrap="square">
            <a:spAutoFit/>
          </a:bodyPr>
          <a:lstStyle/>
          <a:p>
            <a:r>
              <a:rPr lang="en-US" sz="1300">
                <a:solidFill>
                  <a:srgbClr val="061011"/>
                </a:solidFill>
                <a:latin typeface="Noto Sans KR Medium" panose="020B0200000000000000" pitchFamily="34" charset="-128"/>
                <a:ea typeface="Noto Sans KR Medium" panose="020B0200000000000000" pitchFamily="34" charset="-128"/>
              </a:rPr>
              <a:t>Asset Class Focus</a:t>
            </a:r>
          </a:p>
        </p:txBody>
      </p:sp>
      <p:sp>
        <p:nvSpPr>
          <p:cNvPr id="27" name="TextBox 26">
            <a:extLst>
              <a:ext uri="{FF2B5EF4-FFF2-40B4-BE49-F238E27FC236}">
                <a16:creationId xmlns:a16="http://schemas.microsoft.com/office/drawing/2014/main" id="{F0328EAF-FBB1-72EC-14C7-B556C891DFB3}"/>
              </a:ext>
            </a:extLst>
          </p:cNvPr>
          <p:cNvSpPr txBox="1"/>
          <p:nvPr/>
        </p:nvSpPr>
        <p:spPr>
          <a:xfrm>
            <a:off x="556622" y="5851086"/>
            <a:ext cx="2400107" cy="292388"/>
          </a:xfrm>
          <a:prstGeom prst="rect">
            <a:avLst/>
          </a:prstGeom>
          <a:noFill/>
        </p:spPr>
        <p:txBody>
          <a:bodyPr wrap="square">
            <a:spAutoFit/>
          </a:bodyPr>
          <a:lstStyle/>
          <a:p>
            <a:r>
              <a:rPr lang="en-US" sz="1300">
                <a:solidFill>
                  <a:srgbClr val="061011"/>
                </a:solidFill>
                <a:latin typeface="Noto Sans KR Medium" panose="020B0200000000000000" pitchFamily="34" charset="-128"/>
                <a:ea typeface="Noto Sans KR Medium" panose="020B0200000000000000" pitchFamily="34" charset="-128"/>
              </a:rPr>
              <a:t>User accessibility</a:t>
            </a:r>
          </a:p>
        </p:txBody>
      </p:sp>
      <p:cxnSp>
        <p:nvCxnSpPr>
          <p:cNvPr id="50" name="Straight Connector 49">
            <a:extLst>
              <a:ext uri="{FF2B5EF4-FFF2-40B4-BE49-F238E27FC236}">
                <a16:creationId xmlns:a16="http://schemas.microsoft.com/office/drawing/2014/main" id="{FC65FFC9-0FA0-D92E-86E0-91CC8036A828}"/>
              </a:ext>
            </a:extLst>
          </p:cNvPr>
          <p:cNvCxnSpPr>
            <a:cxnSpLocks/>
          </p:cNvCxnSpPr>
          <p:nvPr/>
        </p:nvCxnSpPr>
        <p:spPr>
          <a:xfrm>
            <a:off x="580067" y="2511143"/>
            <a:ext cx="10666851"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41" name="Picture 40" descr="A green tick and red cross&#10;&#10;AI-generated content may be incorrect.">
            <a:extLst>
              <a:ext uri="{FF2B5EF4-FFF2-40B4-BE49-F238E27FC236}">
                <a16:creationId xmlns:a16="http://schemas.microsoft.com/office/drawing/2014/main" id="{358E5400-69F1-AC5F-D787-78DD78E7C6ED}"/>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4070879" y="1902069"/>
            <a:ext cx="529442" cy="610845"/>
          </a:xfrm>
          <a:prstGeom prst="rect">
            <a:avLst/>
          </a:prstGeom>
        </p:spPr>
      </p:pic>
      <p:pic>
        <p:nvPicPr>
          <p:cNvPr id="55" name="Picture 54" descr="A green tick and red cross&#10;&#10;AI-generated content may be incorrect.">
            <a:extLst>
              <a:ext uri="{FF2B5EF4-FFF2-40B4-BE49-F238E27FC236}">
                <a16:creationId xmlns:a16="http://schemas.microsoft.com/office/drawing/2014/main" id="{19BEFBB3-AD96-D82E-366F-ED58080305C3}"/>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4022838" y="4867293"/>
            <a:ext cx="529442" cy="610845"/>
          </a:xfrm>
          <a:prstGeom prst="rect">
            <a:avLst/>
          </a:prstGeom>
        </p:spPr>
      </p:pic>
      <p:pic>
        <p:nvPicPr>
          <p:cNvPr id="56" name="Picture 55" descr="A green tick and red cross&#10;&#10;AI-generated content may be incorrect.">
            <a:extLst>
              <a:ext uri="{FF2B5EF4-FFF2-40B4-BE49-F238E27FC236}">
                <a16:creationId xmlns:a16="http://schemas.microsoft.com/office/drawing/2014/main" id="{E25C4844-9C73-C4E6-6B6D-797918B4295A}"/>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4022838" y="5680148"/>
            <a:ext cx="529442" cy="610845"/>
          </a:xfrm>
          <a:prstGeom prst="rect">
            <a:avLst/>
          </a:prstGeom>
        </p:spPr>
      </p:pic>
      <p:pic>
        <p:nvPicPr>
          <p:cNvPr id="59" name="Picture 58" descr="A green tick and red cross&#10;&#10;AI-generated content may be incorrect.">
            <a:extLst>
              <a:ext uri="{FF2B5EF4-FFF2-40B4-BE49-F238E27FC236}">
                <a16:creationId xmlns:a16="http://schemas.microsoft.com/office/drawing/2014/main" id="{EDF73959-E030-40CC-06A4-FAE40F944EB5}"/>
              </a:ext>
            </a:extLst>
          </p:cNvPr>
          <p:cNvPicPr>
            <a:picLocks noChangeAspect="1"/>
          </p:cNvPicPr>
          <p:nvPr/>
        </p:nvPicPr>
        <p:blipFill>
          <a:blip r:embed="rId4">
            <a:clrChange>
              <a:clrFrom>
                <a:srgbClr val="FFFFFF"/>
              </a:clrFrom>
              <a:clrTo>
                <a:srgbClr val="FFFFFF">
                  <a:alpha val="0"/>
                </a:srgbClr>
              </a:clrTo>
            </a:clrChange>
          </a:blip>
          <a:srcRect l="24184" r="50308"/>
          <a:stretch/>
        </p:blipFill>
        <p:spPr>
          <a:xfrm>
            <a:off x="4097684" y="2594757"/>
            <a:ext cx="549808" cy="610845"/>
          </a:xfrm>
          <a:prstGeom prst="rect">
            <a:avLst/>
          </a:prstGeom>
        </p:spPr>
      </p:pic>
      <p:pic>
        <p:nvPicPr>
          <p:cNvPr id="60" name="Picture 59" descr="A green tick and red cross&#10;&#10;AI-generated content may be incorrect.">
            <a:extLst>
              <a:ext uri="{FF2B5EF4-FFF2-40B4-BE49-F238E27FC236}">
                <a16:creationId xmlns:a16="http://schemas.microsoft.com/office/drawing/2014/main" id="{D172E73B-3CBD-6501-5384-9F6BECFCDF6E}"/>
              </a:ext>
            </a:extLst>
          </p:cNvPr>
          <p:cNvPicPr>
            <a:picLocks noChangeAspect="1"/>
          </p:cNvPicPr>
          <p:nvPr/>
        </p:nvPicPr>
        <p:blipFill>
          <a:blip r:embed="rId4">
            <a:clrChange>
              <a:clrFrom>
                <a:srgbClr val="FFFFFF"/>
              </a:clrFrom>
              <a:clrTo>
                <a:srgbClr val="FFFFFF">
                  <a:alpha val="0"/>
                </a:srgbClr>
              </a:clrTo>
            </a:clrChange>
          </a:blip>
          <a:srcRect l="24184" r="50308"/>
          <a:stretch/>
        </p:blipFill>
        <p:spPr>
          <a:xfrm>
            <a:off x="4099005" y="3374936"/>
            <a:ext cx="549808" cy="610845"/>
          </a:xfrm>
          <a:prstGeom prst="rect">
            <a:avLst/>
          </a:prstGeom>
        </p:spPr>
      </p:pic>
      <p:pic>
        <p:nvPicPr>
          <p:cNvPr id="61" name="Picture 60" descr="A green tick and red cross&#10;&#10;AI-generated content may be incorrect.">
            <a:extLst>
              <a:ext uri="{FF2B5EF4-FFF2-40B4-BE49-F238E27FC236}">
                <a16:creationId xmlns:a16="http://schemas.microsoft.com/office/drawing/2014/main" id="{E510EC83-CE35-4151-FD0B-EE9E66AB2FD4}"/>
              </a:ext>
            </a:extLst>
          </p:cNvPr>
          <p:cNvPicPr>
            <a:picLocks noChangeAspect="1"/>
          </p:cNvPicPr>
          <p:nvPr/>
        </p:nvPicPr>
        <p:blipFill>
          <a:blip r:embed="rId4">
            <a:clrChange>
              <a:clrFrom>
                <a:srgbClr val="FFFFFF"/>
              </a:clrFrom>
              <a:clrTo>
                <a:srgbClr val="FFFFFF">
                  <a:alpha val="0"/>
                </a:srgbClr>
              </a:clrTo>
            </a:clrChange>
          </a:blip>
          <a:srcRect l="24184" r="50308"/>
          <a:stretch/>
        </p:blipFill>
        <p:spPr>
          <a:xfrm>
            <a:off x="7054080" y="3283432"/>
            <a:ext cx="549808" cy="610845"/>
          </a:xfrm>
          <a:prstGeom prst="rect">
            <a:avLst/>
          </a:prstGeom>
        </p:spPr>
      </p:pic>
      <p:pic>
        <p:nvPicPr>
          <p:cNvPr id="62" name="Picture 61" descr="A green tick and red cross&#10;&#10;AI-generated content may be incorrect.">
            <a:extLst>
              <a:ext uri="{FF2B5EF4-FFF2-40B4-BE49-F238E27FC236}">
                <a16:creationId xmlns:a16="http://schemas.microsoft.com/office/drawing/2014/main" id="{EAA48AC9-7C0D-DB1C-E71A-C61D31E5F1C0}"/>
              </a:ext>
            </a:extLst>
          </p:cNvPr>
          <p:cNvPicPr>
            <a:picLocks noChangeAspect="1"/>
          </p:cNvPicPr>
          <p:nvPr/>
        </p:nvPicPr>
        <p:blipFill>
          <a:blip r:embed="rId4">
            <a:clrChange>
              <a:clrFrom>
                <a:srgbClr val="FFFFFF"/>
              </a:clrFrom>
              <a:clrTo>
                <a:srgbClr val="FFFFFF">
                  <a:alpha val="0"/>
                </a:srgbClr>
              </a:clrTo>
            </a:clrChange>
          </a:blip>
          <a:srcRect l="24184" r="50308"/>
          <a:stretch/>
        </p:blipFill>
        <p:spPr>
          <a:xfrm>
            <a:off x="4097684" y="4138118"/>
            <a:ext cx="549808" cy="610845"/>
          </a:xfrm>
          <a:prstGeom prst="rect">
            <a:avLst/>
          </a:prstGeom>
        </p:spPr>
      </p:pic>
      <p:pic>
        <p:nvPicPr>
          <p:cNvPr id="1025" name="Picture 1024" descr="A green tick and red cross&#10;&#10;AI-generated content may be incorrect.">
            <a:extLst>
              <a:ext uri="{FF2B5EF4-FFF2-40B4-BE49-F238E27FC236}">
                <a16:creationId xmlns:a16="http://schemas.microsoft.com/office/drawing/2014/main" id="{26673718-FF39-DB1E-D834-2BB740AF164F}"/>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7032847" y="2497884"/>
            <a:ext cx="529442" cy="610845"/>
          </a:xfrm>
          <a:prstGeom prst="rect">
            <a:avLst/>
          </a:prstGeom>
        </p:spPr>
      </p:pic>
      <p:pic>
        <p:nvPicPr>
          <p:cNvPr id="1026" name="Picture 1025" descr="A green tick and red cross&#10;&#10;AI-generated content may be incorrect.">
            <a:extLst>
              <a:ext uri="{FF2B5EF4-FFF2-40B4-BE49-F238E27FC236}">
                <a16:creationId xmlns:a16="http://schemas.microsoft.com/office/drawing/2014/main" id="{523E2800-A884-3499-10EC-8A6E52786532}"/>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7032847" y="4110556"/>
            <a:ext cx="529442" cy="610845"/>
          </a:xfrm>
          <a:prstGeom prst="rect">
            <a:avLst/>
          </a:prstGeom>
        </p:spPr>
      </p:pic>
      <p:pic>
        <p:nvPicPr>
          <p:cNvPr id="1031" name="Picture 1030" descr="A green tick and red cross&#10;&#10;AI-generated content may be incorrect.">
            <a:extLst>
              <a:ext uri="{FF2B5EF4-FFF2-40B4-BE49-F238E27FC236}">
                <a16:creationId xmlns:a16="http://schemas.microsoft.com/office/drawing/2014/main" id="{ACFB9471-E44E-7721-A109-7FA36104F582}"/>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9916899" y="1877913"/>
            <a:ext cx="529442" cy="610845"/>
          </a:xfrm>
          <a:prstGeom prst="rect">
            <a:avLst/>
          </a:prstGeom>
        </p:spPr>
      </p:pic>
      <p:pic>
        <p:nvPicPr>
          <p:cNvPr id="1033" name="Picture 1032" descr="A green tick and red cross&#10;&#10;AI-generated content may be incorrect.">
            <a:extLst>
              <a:ext uri="{FF2B5EF4-FFF2-40B4-BE49-F238E27FC236}">
                <a16:creationId xmlns:a16="http://schemas.microsoft.com/office/drawing/2014/main" id="{2A743A1A-1665-A185-ADDA-5CF7F74E6C34}"/>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9920679" y="2491255"/>
            <a:ext cx="529442" cy="610845"/>
          </a:xfrm>
          <a:prstGeom prst="rect">
            <a:avLst/>
          </a:prstGeom>
        </p:spPr>
      </p:pic>
      <p:pic>
        <p:nvPicPr>
          <p:cNvPr id="1034" name="Picture 1033" descr="A green tick and red cross&#10;&#10;AI-generated content may be incorrect.">
            <a:extLst>
              <a:ext uri="{FF2B5EF4-FFF2-40B4-BE49-F238E27FC236}">
                <a16:creationId xmlns:a16="http://schemas.microsoft.com/office/drawing/2014/main" id="{4524C61E-897F-DD05-FCDC-96E3C68351BF}"/>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9916899" y="3300547"/>
            <a:ext cx="529442" cy="610845"/>
          </a:xfrm>
          <a:prstGeom prst="rect">
            <a:avLst/>
          </a:prstGeom>
        </p:spPr>
      </p:pic>
      <p:pic>
        <p:nvPicPr>
          <p:cNvPr id="1035" name="Picture 1034" descr="A green tick and red cross&#10;&#10;AI-generated content may be incorrect.">
            <a:extLst>
              <a:ext uri="{FF2B5EF4-FFF2-40B4-BE49-F238E27FC236}">
                <a16:creationId xmlns:a16="http://schemas.microsoft.com/office/drawing/2014/main" id="{CAE051CF-3FD1-EAEE-D0A3-CD230BF246EC}"/>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9916899" y="4115283"/>
            <a:ext cx="529442" cy="610845"/>
          </a:xfrm>
          <a:prstGeom prst="rect">
            <a:avLst/>
          </a:prstGeom>
        </p:spPr>
      </p:pic>
      <p:pic>
        <p:nvPicPr>
          <p:cNvPr id="1036" name="Picture 1035" descr="A green tick and red cross&#10;&#10;AI-generated content may be incorrect.">
            <a:extLst>
              <a:ext uri="{FF2B5EF4-FFF2-40B4-BE49-F238E27FC236}">
                <a16:creationId xmlns:a16="http://schemas.microsoft.com/office/drawing/2014/main" id="{5ABFC17F-778E-04A8-4222-CC6859F91753}"/>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9916899" y="4943272"/>
            <a:ext cx="529442" cy="610845"/>
          </a:xfrm>
          <a:prstGeom prst="rect">
            <a:avLst/>
          </a:prstGeom>
        </p:spPr>
      </p:pic>
      <p:pic>
        <p:nvPicPr>
          <p:cNvPr id="1038" name="Picture 1037" descr="A green tick and red cross&#10;&#10;AI-generated content may be incorrect.">
            <a:extLst>
              <a:ext uri="{FF2B5EF4-FFF2-40B4-BE49-F238E27FC236}">
                <a16:creationId xmlns:a16="http://schemas.microsoft.com/office/drawing/2014/main" id="{442B7353-0B27-5F3A-219D-CF7DF190EEA3}"/>
              </a:ext>
            </a:extLst>
          </p:cNvPr>
          <p:cNvPicPr>
            <a:picLocks noChangeAspect="1"/>
          </p:cNvPicPr>
          <p:nvPr/>
        </p:nvPicPr>
        <p:blipFill>
          <a:blip r:embed="rId4">
            <a:clrChange>
              <a:clrFrom>
                <a:srgbClr val="FFFFFF"/>
              </a:clrFrom>
              <a:clrTo>
                <a:srgbClr val="FFFFFF">
                  <a:alpha val="0"/>
                </a:srgbClr>
              </a:clrTo>
            </a:clrChange>
          </a:blip>
          <a:srcRect r="75437"/>
          <a:stretch/>
        </p:blipFill>
        <p:spPr>
          <a:xfrm>
            <a:off x="9933241" y="5777523"/>
            <a:ext cx="529442" cy="610845"/>
          </a:xfrm>
          <a:prstGeom prst="rect">
            <a:avLst/>
          </a:prstGeom>
        </p:spPr>
      </p:pic>
      <p:cxnSp>
        <p:nvCxnSpPr>
          <p:cNvPr id="46" name="Straight Connector 45">
            <a:extLst>
              <a:ext uri="{FF2B5EF4-FFF2-40B4-BE49-F238E27FC236}">
                <a16:creationId xmlns:a16="http://schemas.microsoft.com/office/drawing/2014/main" id="{7F0A15CE-0E90-EC8F-A09D-4E8F8310FA01}"/>
              </a:ext>
            </a:extLst>
          </p:cNvPr>
          <p:cNvCxnSpPr>
            <a:cxnSpLocks/>
          </p:cNvCxnSpPr>
          <p:nvPr/>
        </p:nvCxnSpPr>
        <p:spPr>
          <a:xfrm>
            <a:off x="580067" y="3205593"/>
            <a:ext cx="10666851"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5ADDE61-CE68-834A-FDF0-12979EC3B100}"/>
              </a:ext>
            </a:extLst>
          </p:cNvPr>
          <p:cNvCxnSpPr>
            <a:cxnSpLocks/>
          </p:cNvCxnSpPr>
          <p:nvPr/>
        </p:nvCxnSpPr>
        <p:spPr>
          <a:xfrm>
            <a:off x="572649" y="4038726"/>
            <a:ext cx="10666851"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4" name="Straight Connector 1023">
            <a:extLst>
              <a:ext uri="{FF2B5EF4-FFF2-40B4-BE49-F238E27FC236}">
                <a16:creationId xmlns:a16="http://schemas.microsoft.com/office/drawing/2014/main" id="{18F589D7-35A1-06EA-DED3-6084DD912EB8}"/>
              </a:ext>
            </a:extLst>
          </p:cNvPr>
          <p:cNvCxnSpPr>
            <a:cxnSpLocks/>
          </p:cNvCxnSpPr>
          <p:nvPr/>
        </p:nvCxnSpPr>
        <p:spPr>
          <a:xfrm>
            <a:off x="580067" y="4870855"/>
            <a:ext cx="10666851"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0" name="Straight Connector 1029">
            <a:extLst>
              <a:ext uri="{FF2B5EF4-FFF2-40B4-BE49-F238E27FC236}">
                <a16:creationId xmlns:a16="http://schemas.microsoft.com/office/drawing/2014/main" id="{CF112383-FA14-22E3-2AC5-EC56F480FEF0}"/>
              </a:ext>
            </a:extLst>
          </p:cNvPr>
          <p:cNvCxnSpPr>
            <a:cxnSpLocks/>
          </p:cNvCxnSpPr>
          <p:nvPr/>
        </p:nvCxnSpPr>
        <p:spPr>
          <a:xfrm>
            <a:off x="580067" y="5724740"/>
            <a:ext cx="10666851"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1" name="Straight Connector 1040">
            <a:extLst>
              <a:ext uri="{FF2B5EF4-FFF2-40B4-BE49-F238E27FC236}">
                <a16:creationId xmlns:a16="http://schemas.microsoft.com/office/drawing/2014/main" id="{D18C8F2B-35DC-7EA6-4F0B-9340C18CA147}"/>
              </a:ext>
            </a:extLst>
          </p:cNvPr>
          <p:cNvCxnSpPr>
            <a:cxnSpLocks/>
          </p:cNvCxnSpPr>
          <p:nvPr/>
        </p:nvCxnSpPr>
        <p:spPr>
          <a:xfrm flipV="1">
            <a:off x="5800606" y="1706880"/>
            <a:ext cx="0" cy="4775537"/>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D0190E01-935E-0C84-08DD-FD5402BE3E57}"/>
              </a:ext>
            </a:extLst>
          </p:cNvPr>
          <p:cNvCxnSpPr>
            <a:cxnSpLocks/>
          </p:cNvCxnSpPr>
          <p:nvPr/>
        </p:nvCxnSpPr>
        <p:spPr>
          <a:xfrm flipV="1">
            <a:off x="8821057" y="1706880"/>
            <a:ext cx="0" cy="4775537"/>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7" name="Straight Connector 1066">
            <a:extLst>
              <a:ext uri="{FF2B5EF4-FFF2-40B4-BE49-F238E27FC236}">
                <a16:creationId xmlns:a16="http://schemas.microsoft.com/office/drawing/2014/main" id="{6338B690-D6EE-81B8-3441-6448560FEA84}"/>
              </a:ext>
            </a:extLst>
          </p:cNvPr>
          <p:cNvCxnSpPr>
            <a:cxnSpLocks/>
          </p:cNvCxnSpPr>
          <p:nvPr/>
        </p:nvCxnSpPr>
        <p:spPr>
          <a:xfrm flipV="1">
            <a:off x="3080416" y="1706880"/>
            <a:ext cx="0" cy="4775537"/>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descr="A gold logo on a black background&#10;&#10;Description automatically generated">
            <a:extLst>
              <a:ext uri="{FF2B5EF4-FFF2-40B4-BE49-F238E27FC236}">
                <a16:creationId xmlns:a16="http://schemas.microsoft.com/office/drawing/2014/main" id="{D5DB416C-13B9-5368-14B7-54A88BC3BA18}"/>
              </a:ext>
            </a:extLst>
          </p:cNvPr>
          <p:cNvPicPr>
            <a:picLocks noChangeAspect="1"/>
          </p:cNvPicPr>
          <p:nvPr/>
        </p:nvPicPr>
        <p:blipFill>
          <a:blip r:embed="rId5"/>
          <a:stretch>
            <a:fillRect/>
          </a:stretch>
        </p:blipFill>
        <p:spPr>
          <a:xfrm>
            <a:off x="10830179" y="-59127"/>
            <a:ext cx="1169162" cy="1173857"/>
          </a:xfrm>
          <a:prstGeom prst="rect">
            <a:avLst/>
          </a:prstGeom>
        </p:spPr>
      </p:pic>
      <p:pic>
        <p:nvPicPr>
          <p:cNvPr id="11" name="Graphic 10" descr="Warning with solid fill">
            <a:extLst>
              <a:ext uri="{FF2B5EF4-FFF2-40B4-BE49-F238E27FC236}">
                <a16:creationId xmlns:a16="http://schemas.microsoft.com/office/drawing/2014/main" id="{57DFC693-E637-733A-7421-5A417C34A5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2892" y="1843930"/>
            <a:ext cx="652184" cy="652184"/>
          </a:xfrm>
          <a:prstGeom prst="rect">
            <a:avLst/>
          </a:prstGeom>
        </p:spPr>
      </p:pic>
      <p:pic>
        <p:nvPicPr>
          <p:cNvPr id="20" name="Graphic 19" descr="Warning with solid fill">
            <a:extLst>
              <a:ext uri="{FF2B5EF4-FFF2-40B4-BE49-F238E27FC236}">
                <a16:creationId xmlns:a16="http://schemas.microsoft.com/office/drawing/2014/main" id="{79C03E9E-9C3E-73AF-11ED-25739F248F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2892" y="4923602"/>
            <a:ext cx="652184" cy="652184"/>
          </a:xfrm>
          <a:prstGeom prst="rect">
            <a:avLst/>
          </a:prstGeom>
        </p:spPr>
      </p:pic>
      <p:pic>
        <p:nvPicPr>
          <p:cNvPr id="22" name="Graphic 21" descr="Warning with solid fill">
            <a:extLst>
              <a:ext uri="{FF2B5EF4-FFF2-40B4-BE49-F238E27FC236}">
                <a16:creationId xmlns:a16="http://schemas.microsoft.com/office/drawing/2014/main" id="{A1693421-C710-EB2F-F5A7-CDEA8E26CA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02892" y="5740907"/>
            <a:ext cx="652184" cy="652184"/>
          </a:xfrm>
          <a:prstGeom prst="rect">
            <a:avLst/>
          </a:prstGeom>
        </p:spPr>
      </p:pic>
    </p:spTree>
    <p:extLst>
      <p:ext uri="{BB962C8B-B14F-4D97-AF65-F5344CB8AC3E}">
        <p14:creationId xmlns:p14="http://schemas.microsoft.com/office/powerpoint/2010/main" val="149364351"/>
      </p:ext>
    </p:extLst>
  </p:cSld>
  <p:clrMapOvr>
    <a:masterClrMapping/>
  </p:clrMapOvr>
  <mc:AlternateContent xmlns:mc="http://schemas.openxmlformats.org/markup-compatibility/2006" xmlns:p159="http://schemas.microsoft.com/office/powerpoint/2015/09/main">
    <mc:Choice Requires="p159">
      <p:transition spd="med" advTm="119405">
        <p159:morph option="byObject"/>
      </p:transition>
    </mc:Choice>
    <mc:Fallback xmlns="">
      <p:transition spd="med" advTm="11940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B1A2B-28A1-8888-650F-88C5FEFF198D}"/>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4812E883-6A9F-A548-73E0-DE32EF5A0355}"/>
              </a:ext>
            </a:extLst>
          </p:cNvPr>
          <p:cNvGrpSpPr/>
          <p:nvPr/>
        </p:nvGrpSpPr>
        <p:grpSpPr>
          <a:xfrm>
            <a:off x="-2" y="22253"/>
            <a:ext cx="12192000" cy="6858000"/>
            <a:chOff x="0" y="0"/>
            <a:chExt cx="12192000" cy="6858000"/>
          </a:xfrm>
        </p:grpSpPr>
        <p:pic>
          <p:nvPicPr>
            <p:cNvPr id="1028" name="Picture 4" descr="종이질감 이미지 – 찾아보기 569,847 스톡 사진, 벡터 및 비디오 | Adobe Stock">
              <a:extLst>
                <a:ext uri="{FF2B5EF4-FFF2-40B4-BE49-F238E27FC236}">
                  <a16:creationId xmlns:a16="http://schemas.microsoft.com/office/drawing/2014/main" id="{61E4BE22-9667-E014-5E29-07E8C83FB25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종이질감 이미지 – 찾아보기 569,847 스톡 사진, 벡터 및 비디오 | Adobe Stock">
              <a:extLst>
                <a:ext uri="{FF2B5EF4-FFF2-40B4-BE49-F238E27FC236}">
                  <a16:creationId xmlns:a16="http://schemas.microsoft.com/office/drawing/2014/main" id="{006B6E79-6234-4744-D4BD-20B0FFCB45A2}"/>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종이질감 이미지 – 찾아보기 569,847 스톡 사진, 벡터 및 비디오 | Adobe Stock">
              <a:extLst>
                <a:ext uri="{FF2B5EF4-FFF2-40B4-BE49-F238E27FC236}">
                  <a16:creationId xmlns:a16="http://schemas.microsoft.com/office/drawing/2014/main" id="{5C19707F-59BA-5CEC-6421-2D2FDEA6C85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종이질감 이미지 – 찾아보기 569,847 스톡 사진, 벡터 및 비디오 | Adobe Stock">
              <a:extLst>
                <a:ext uri="{FF2B5EF4-FFF2-40B4-BE49-F238E27FC236}">
                  <a16:creationId xmlns:a16="http://schemas.microsoft.com/office/drawing/2014/main" id="{BBCC50FD-22F9-2981-D9E1-CF8DC3A36EF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14350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종이질감 이미지 – 찾아보기 569,847 스톡 사진, 벡터 및 비디오 | Adobe Stock">
              <a:extLst>
                <a:ext uri="{FF2B5EF4-FFF2-40B4-BE49-F238E27FC236}">
                  <a16:creationId xmlns:a16="http://schemas.microsoft.com/office/drawing/2014/main" id="{651F269D-8027-C1EC-E624-75AA754DC8A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3429000"/>
              <a:ext cx="190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종이질감 이미지 – 찾아보기 569,847 스톡 사진, 벡터 및 비디오 | Adobe Stock">
              <a:extLst>
                <a:ext uri="{FF2B5EF4-FFF2-40B4-BE49-F238E27FC236}">
                  <a16:creationId xmlns:a16="http://schemas.microsoft.com/office/drawing/2014/main" id="{F2FBB527-0601-91AB-6340-A00DEEA53F6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2963"/>
            <a:stretch/>
          </p:blipFill>
          <p:spPr bwMode="auto">
            <a:xfrm>
              <a:off x="10287000" y="0"/>
              <a:ext cx="1905000"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직사각형 44">
            <a:extLst>
              <a:ext uri="{FF2B5EF4-FFF2-40B4-BE49-F238E27FC236}">
                <a16:creationId xmlns:a16="http://schemas.microsoft.com/office/drawing/2014/main" id="{F3DF942F-A990-5971-D10C-34E91DDE6E7B}"/>
              </a:ext>
            </a:extLst>
          </p:cNvPr>
          <p:cNvSpPr/>
          <p:nvPr/>
        </p:nvSpPr>
        <p:spPr>
          <a:xfrm>
            <a:off x="-13824" y="-21201"/>
            <a:ext cx="12192000" cy="4102765"/>
          </a:xfrm>
          <a:prstGeom prst="rect">
            <a:avLst/>
          </a:prstGeom>
          <a:gradFill>
            <a:gsLst>
              <a:gs pos="31000">
                <a:schemeClr val="bg1">
                  <a:alpha val="60000"/>
                </a:schemeClr>
              </a:gs>
              <a:gs pos="0">
                <a:schemeClr val="bg1">
                  <a:alpha val="90000"/>
                </a:schemeClr>
              </a:gs>
              <a:gs pos="99000">
                <a:schemeClr val="bg1">
                  <a:alpha val="0"/>
                </a:schemeClr>
              </a:gs>
              <a:gs pos="67000">
                <a:schemeClr val="bg1">
                  <a:alpha val="3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40" name="TextBox 39">
            <a:extLst>
              <a:ext uri="{FF2B5EF4-FFF2-40B4-BE49-F238E27FC236}">
                <a16:creationId xmlns:a16="http://schemas.microsoft.com/office/drawing/2014/main" id="{5EE67473-9FC4-A910-9AA1-4B1FFCFEABE9}"/>
              </a:ext>
            </a:extLst>
          </p:cNvPr>
          <p:cNvSpPr txBox="1"/>
          <p:nvPr/>
        </p:nvSpPr>
        <p:spPr>
          <a:xfrm>
            <a:off x="580067" y="347786"/>
            <a:ext cx="5545949" cy="523220"/>
          </a:xfrm>
          <a:prstGeom prst="rect">
            <a:avLst/>
          </a:prstGeom>
          <a:noFill/>
        </p:spPr>
        <p:txBody>
          <a:bodyPr wrap="square">
            <a:spAutoFit/>
          </a:bodyPr>
          <a:lstStyle/>
          <a:p>
            <a:r>
              <a:rPr lang="en-US" sz="2800">
                <a:solidFill>
                  <a:srgbClr val="061011"/>
                </a:solidFill>
                <a:latin typeface="Noto Sans KR Black" panose="020B0200000000000000" pitchFamily="34" charset="-128"/>
                <a:ea typeface="Noto Sans KR Black" panose="020B0200000000000000" pitchFamily="34" charset="-128"/>
              </a:rPr>
              <a:t>Business</a:t>
            </a:r>
            <a:r>
              <a:rPr lang="en-US" sz="2800">
                <a:solidFill>
                  <a:srgbClr val="061011"/>
                </a:solidFill>
                <a:effectLst>
                  <a:outerShdw blurRad="38100" dist="38100" dir="2700000" algn="tl">
                    <a:srgbClr val="000000">
                      <a:alpha val="43137"/>
                    </a:srgbClr>
                  </a:outerShdw>
                </a:effectLst>
                <a:latin typeface="Noto Sans KR Black" panose="020B0200000000000000" pitchFamily="34" charset="-128"/>
                <a:ea typeface="Noto Sans KR Black" panose="020B0200000000000000" pitchFamily="34" charset="-128"/>
              </a:rPr>
              <a:t> </a:t>
            </a:r>
            <a:r>
              <a:rPr lang="en-US" sz="2800">
                <a:solidFill>
                  <a:srgbClr val="061011"/>
                </a:solidFill>
                <a:latin typeface="Noto Sans KR Black" panose="020B0200000000000000" pitchFamily="34" charset="-128"/>
                <a:ea typeface="Noto Sans KR Black" panose="020B0200000000000000" pitchFamily="34" charset="-128"/>
              </a:rPr>
              <a:t>Model</a:t>
            </a:r>
          </a:p>
        </p:txBody>
      </p:sp>
      <p:sp>
        <p:nvSpPr>
          <p:cNvPr id="15" name="TextBox 14">
            <a:extLst>
              <a:ext uri="{FF2B5EF4-FFF2-40B4-BE49-F238E27FC236}">
                <a16:creationId xmlns:a16="http://schemas.microsoft.com/office/drawing/2014/main" id="{A0B0BD45-043C-DC9E-7B1D-216DD5F9754C}"/>
              </a:ext>
            </a:extLst>
          </p:cNvPr>
          <p:cNvSpPr txBox="1"/>
          <p:nvPr/>
        </p:nvSpPr>
        <p:spPr>
          <a:xfrm>
            <a:off x="4776129" y="1282253"/>
            <a:ext cx="2752725" cy="523220"/>
          </a:xfrm>
          <a:prstGeom prst="rect">
            <a:avLst/>
          </a:prstGeom>
          <a:noFill/>
          <a:effectLst>
            <a:outerShdw blurRad="317500" sx="102000" sy="102000" algn="ctr" rotWithShape="0">
              <a:prstClr val="black">
                <a:alpha val="30000"/>
              </a:prstClr>
            </a:outerShdw>
          </a:effectLst>
        </p:spPr>
        <p:txBody>
          <a:bodyPr wrap="square" lIns="91440" tIns="45720" rIns="91440" bIns="45720" anchor="t">
            <a:spAutoFit/>
          </a:bodyPr>
          <a:lstStyle/>
          <a:p>
            <a:pPr algn="ctr"/>
            <a:endParaRPr lang="en-US" sz="2800">
              <a:solidFill>
                <a:srgbClr val="061011"/>
              </a:solidFill>
              <a:effectLst>
                <a:outerShdw blurRad="38100" dist="38100" dir="2700000" algn="tl">
                  <a:srgbClr val="000000">
                    <a:alpha val="43137"/>
                  </a:srgbClr>
                </a:outerShdw>
              </a:effectLst>
              <a:latin typeface="Noto Sans KR Medium" panose="020B0200000000000000" pitchFamily="34" charset="-128"/>
              <a:ea typeface="Noto Sans KR Medium" panose="020B0200000000000000" pitchFamily="34" charset="-128"/>
            </a:endParaRPr>
          </a:p>
        </p:txBody>
      </p:sp>
      <p:sp>
        <p:nvSpPr>
          <p:cNvPr id="18" name="TextBox 17">
            <a:extLst>
              <a:ext uri="{FF2B5EF4-FFF2-40B4-BE49-F238E27FC236}">
                <a16:creationId xmlns:a16="http://schemas.microsoft.com/office/drawing/2014/main" id="{B990DAF4-5A7D-2443-6399-448BB1E2053E}"/>
              </a:ext>
            </a:extLst>
          </p:cNvPr>
          <p:cNvSpPr txBox="1"/>
          <p:nvPr/>
        </p:nvSpPr>
        <p:spPr>
          <a:xfrm>
            <a:off x="4719636" y="4458473"/>
            <a:ext cx="2752725" cy="523220"/>
          </a:xfrm>
          <a:prstGeom prst="rect">
            <a:avLst/>
          </a:prstGeom>
          <a:noFill/>
          <a:effectLst>
            <a:outerShdw blurRad="317500" sx="102000" sy="102000" algn="ctr" rotWithShape="0">
              <a:prstClr val="black">
                <a:alpha val="30000"/>
              </a:prstClr>
            </a:outerShdw>
          </a:effectLst>
        </p:spPr>
        <p:txBody>
          <a:bodyPr wrap="square" lIns="91440" tIns="45720" rIns="91440" bIns="45720" anchor="t">
            <a:spAutoFit/>
          </a:bodyPr>
          <a:lstStyle/>
          <a:p>
            <a:pPr algn="ctr"/>
            <a:endParaRPr lang="en-US" sz="2800">
              <a:solidFill>
                <a:srgbClr val="061011"/>
              </a:solidFill>
              <a:effectLst>
                <a:outerShdw blurRad="38100" dist="38100" dir="2700000" algn="tl">
                  <a:srgbClr val="000000">
                    <a:alpha val="43137"/>
                  </a:srgbClr>
                </a:outerShdw>
              </a:effectLst>
              <a:latin typeface="Noto Sans KR Medium" panose="020B0200000000000000" pitchFamily="34" charset="-128"/>
              <a:ea typeface="Noto Sans KR Medium" panose="020B0200000000000000" pitchFamily="34" charset="-128"/>
            </a:endParaRPr>
          </a:p>
        </p:txBody>
      </p:sp>
      <p:sp>
        <p:nvSpPr>
          <p:cNvPr id="19" name="TextBox 18">
            <a:extLst>
              <a:ext uri="{FF2B5EF4-FFF2-40B4-BE49-F238E27FC236}">
                <a16:creationId xmlns:a16="http://schemas.microsoft.com/office/drawing/2014/main" id="{8ADE86B5-D37E-E67C-1F02-3255E1032CBB}"/>
              </a:ext>
            </a:extLst>
          </p:cNvPr>
          <p:cNvSpPr txBox="1"/>
          <p:nvPr/>
        </p:nvSpPr>
        <p:spPr>
          <a:xfrm>
            <a:off x="2471736" y="2804815"/>
            <a:ext cx="2752725" cy="492443"/>
          </a:xfrm>
          <a:prstGeom prst="rect">
            <a:avLst/>
          </a:prstGeom>
          <a:noFill/>
          <a:effectLst>
            <a:outerShdw blurRad="317500" sx="102000" sy="102000" algn="ctr" rotWithShape="0">
              <a:prstClr val="black">
                <a:alpha val="30000"/>
              </a:prstClr>
            </a:outerShdw>
          </a:effectLst>
        </p:spPr>
        <p:txBody>
          <a:bodyPr wrap="square" lIns="91440" tIns="45720" rIns="91440" bIns="45720" anchor="t">
            <a:spAutoFit/>
          </a:bodyPr>
          <a:lstStyle/>
          <a:p>
            <a:pPr algn="ctr"/>
            <a:endParaRPr lang="en-US" sz="2600">
              <a:solidFill>
                <a:srgbClr val="061011"/>
              </a:solidFill>
              <a:effectLst>
                <a:outerShdw blurRad="38100" dist="38100" dir="2700000" algn="tl">
                  <a:srgbClr val="000000">
                    <a:alpha val="43137"/>
                  </a:srgbClr>
                </a:outerShdw>
              </a:effectLst>
              <a:latin typeface="Noto Sans KR Medium" panose="020B0200000000000000" pitchFamily="34" charset="-128"/>
              <a:ea typeface="Noto Sans KR Medium" panose="020B0200000000000000" pitchFamily="34" charset="-128"/>
            </a:endParaRPr>
          </a:p>
        </p:txBody>
      </p:sp>
      <p:pic>
        <p:nvPicPr>
          <p:cNvPr id="33" name="Picture 32" descr="A gold logo on a black background&#10;&#10;Description automatically generated">
            <a:extLst>
              <a:ext uri="{FF2B5EF4-FFF2-40B4-BE49-F238E27FC236}">
                <a16:creationId xmlns:a16="http://schemas.microsoft.com/office/drawing/2014/main" id="{19E9D032-F9EB-0B6F-1CC0-4B2199E595E4}"/>
              </a:ext>
            </a:extLst>
          </p:cNvPr>
          <p:cNvPicPr>
            <a:picLocks noChangeAspect="1"/>
          </p:cNvPicPr>
          <p:nvPr/>
        </p:nvPicPr>
        <p:blipFill>
          <a:blip r:embed="rId4"/>
          <a:stretch>
            <a:fillRect/>
          </a:stretch>
        </p:blipFill>
        <p:spPr>
          <a:xfrm>
            <a:off x="10830179" y="-59127"/>
            <a:ext cx="1169162" cy="1173857"/>
          </a:xfrm>
          <a:prstGeom prst="rect">
            <a:avLst/>
          </a:prstGeom>
        </p:spPr>
      </p:pic>
      <p:graphicFrame>
        <p:nvGraphicFramePr>
          <p:cNvPr id="9" name="Table 8">
            <a:extLst>
              <a:ext uri="{FF2B5EF4-FFF2-40B4-BE49-F238E27FC236}">
                <a16:creationId xmlns:a16="http://schemas.microsoft.com/office/drawing/2014/main" id="{A155C7B5-2966-D5B9-8862-97919BF96DFC}"/>
              </a:ext>
            </a:extLst>
          </p:cNvPr>
          <p:cNvGraphicFramePr>
            <a:graphicFrameLocks noGrp="1"/>
          </p:cNvGraphicFramePr>
          <p:nvPr>
            <p:extLst>
              <p:ext uri="{D42A27DB-BD31-4B8C-83A1-F6EECF244321}">
                <p14:modId xmlns:p14="http://schemas.microsoft.com/office/powerpoint/2010/main" val="1386156223"/>
              </p:ext>
            </p:extLst>
          </p:nvPr>
        </p:nvGraphicFramePr>
        <p:xfrm>
          <a:off x="4581600" y="1345066"/>
          <a:ext cx="6778884" cy="1743307"/>
        </p:xfrm>
        <a:graphic>
          <a:graphicData uri="http://schemas.openxmlformats.org/drawingml/2006/table">
            <a:tbl>
              <a:tblPr firstRow="1" bandRow="1">
                <a:tableStyleId>{5C22544A-7EE6-4342-B048-85BDC9FD1C3A}</a:tableStyleId>
              </a:tblPr>
              <a:tblGrid>
                <a:gridCol w="2724797">
                  <a:extLst>
                    <a:ext uri="{9D8B030D-6E8A-4147-A177-3AD203B41FA5}">
                      <a16:colId xmlns:a16="http://schemas.microsoft.com/office/drawing/2014/main" val="2084903301"/>
                    </a:ext>
                  </a:extLst>
                </a:gridCol>
                <a:gridCol w="4054087">
                  <a:extLst>
                    <a:ext uri="{9D8B030D-6E8A-4147-A177-3AD203B41FA5}">
                      <a16:colId xmlns:a16="http://schemas.microsoft.com/office/drawing/2014/main" val="1792429679"/>
                    </a:ext>
                  </a:extLst>
                </a:gridCol>
              </a:tblGrid>
              <a:tr h="359317">
                <a:tc>
                  <a:txBody>
                    <a:bodyPr/>
                    <a:lstStyle/>
                    <a:p>
                      <a:pPr lvl="0">
                        <a:buNone/>
                      </a:pPr>
                      <a:r>
                        <a:rPr lang="en-US"/>
                        <a:t>Revenue Sourc</a:t>
                      </a:r>
                      <a:r>
                        <a:rPr lang="en-US" sz="1800" b="1" kern="1200">
                          <a:solidFill>
                            <a:schemeClr val="lt1"/>
                          </a:solidFill>
                          <a:latin typeface="+mn-lt"/>
                          <a:ea typeface="+mn-ea"/>
                          <a:cs typeface="+mn-cs"/>
                        </a:rPr>
                        <a:t>e</a:t>
                      </a:r>
                    </a:p>
                  </a:txBody>
                  <a:tcPr>
                    <a:solidFill>
                      <a:schemeClr val="accent2"/>
                    </a:solidFill>
                  </a:tcPr>
                </a:tc>
                <a:tc>
                  <a:txBody>
                    <a:bodyPr/>
                    <a:lstStyle/>
                    <a:p>
                      <a:pPr lvl="0">
                        <a:buNone/>
                      </a:pPr>
                      <a:endParaRPr lang="en-US"/>
                    </a:p>
                  </a:txBody>
                  <a:tcPr>
                    <a:solidFill>
                      <a:schemeClr val="accent2"/>
                    </a:solidFill>
                  </a:tcPr>
                </a:tc>
                <a:extLst>
                  <a:ext uri="{0D108BD9-81ED-4DB2-BD59-A6C34878D82A}">
                    <a16:rowId xmlns:a16="http://schemas.microsoft.com/office/drawing/2014/main" val="1606212997"/>
                  </a:ext>
                </a:extLst>
              </a:tr>
              <a:tr h="371707">
                <a:tc>
                  <a:txBody>
                    <a:bodyPr/>
                    <a:lstStyle/>
                    <a:p>
                      <a:r>
                        <a:rPr lang="en-US"/>
                        <a:t>Creation Fee</a:t>
                      </a:r>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0" i="0" u="none" strike="noStrike" noProof="0">
                          <a:latin typeface="Aptos"/>
                        </a:rPr>
                        <a:t>Flat fee to create a new index</a:t>
                      </a:r>
                      <a:endParaRPr lang="en-US"/>
                    </a:p>
                  </a:txBody>
                  <a:tcPr>
                    <a:solidFill>
                      <a:schemeClr val="accent2">
                        <a:lumMod val="40000"/>
                        <a:lumOff val="60000"/>
                      </a:schemeClr>
                    </a:solidFill>
                  </a:tcPr>
                </a:tc>
                <a:extLst>
                  <a:ext uri="{0D108BD9-81ED-4DB2-BD59-A6C34878D82A}">
                    <a16:rowId xmlns:a16="http://schemas.microsoft.com/office/drawing/2014/main" val="4154420666"/>
                  </a:ext>
                </a:extLst>
              </a:tr>
              <a:tr h="359317">
                <a:tc>
                  <a:txBody>
                    <a:bodyPr/>
                    <a:lstStyle/>
                    <a:p>
                      <a:pPr lvl="0" algn="l">
                        <a:lnSpc>
                          <a:spcPct val="100000"/>
                        </a:lnSpc>
                        <a:spcBef>
                          <a:spcPts val="0"/>
                        </a:spcBef>
                        <a:spcAft>
                          <a:spcPts val="0"/>
                        </a:spcAft>
                        <a:buNone/>
                      </a:pPr>
                      <a:r>
                        <a:rPr lang="en-US" sz="1800" b="0" i="0" u="none" strike="noStrike" noProof="0">
                          <a:latin typeface="Aptos"/>
                        </a:rPr>
                        <a:t>Minting/Redemption Fees</a:t>
                      </a:r>
                      <a:endParaRPr lang="en-US"/>
                    </a:p>
                  </a:txBody>
                  <a:tcPr>
                    <a:solidFill>
                      <a:schemeClr val="accent2">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latin typeface="Aptos"/>
                        </a:rPr>
                        <a:t>% cut on buying/selling shares</a:t>
                      </a:r>
                      <a:endParaRPr lang="en-US"/>
                    </a:p>
                  </a:txBody>
                  <a:tcPr>
                    <a:solidFill>
                      <a:schemeClr val="accent2">
                        <a:lumMod val="20000"/>
                        <a:lumOff val="80000"/>
                      </a:schemeClr>
                    </a:solidFill>
                  </a:tcPr>
                </a:tc>
                <a:extLst>
                  <a:ext uri="{0D108BD9-81ED-4DB2-BD59-A6C34878D82A}">
                    <a16:rowId xmlns:a16="http://schemas.microsoft.com/office/drawing/2014/main" val="1308327997"/>
                  </a:ext>
                </a:extLst>
              </a:tr>
              <a:tr h="370839">
                <a:tc>
                  <a:txBody>
                    <a:bodyPr/>
                    <a:lstStyle/>
                    <a:p>
                      <a:pPr lvl="0" algn="l">
                        <a:lnSpc>
                          <a:spcPct val="100000"/>
                        </a:lnSpc>
                        <a:spcBef>
                          <a:spcPts val="0"/>
                        </a:spcBef>
                        <a:spcAft>
                          <a:spcPts val="0"/>
                        </a:spcAft>
                        <a:buNone/>
                      </a:pPr>
                      <a:r>
                        <a:rPr lang="en-US" sz="1800" b="0" i="0" u="none" strike="noStrike" noProof="0">
                          <a:latin typeface="Aptos"/>
                        </a:rPr>
                        <a:t>Optional Premium Services</a:t>
                      </a:r>
                      <a:endParaRPr lang="en-US"/>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0" i="0" u="none" strike="noStrike" noProof="0">
                          <a:latin typeface="Aptos"/>
                        </a:rPr>
                        <a:t>Advanced analytics, featured indexes</a:t>
                      </a:r>
                      <a:endParaRPr lang="en-US"/>
                    </a:p>
                  </a:txBody>
                  <a:tcPr>
                    <a:solidFill>
                      <a:schemeClr val="accent2">
                        <a:lumMod val="40000"/>
                        <a:lumOff val="60000"/>
                      </a:schemeClr>
                    </a:solidFill>
                  </a:tcPr>
                </a:tc>
                <a:extLst>
                  <a:ext uri="{0D108BD9-81ED-4DB2-BD59-A6C34878D82A}">
                    <a16:rowId xmlns:a16="http://schemas.microsoft.com/office/drawing/2014/main" val="284757533"/>
                  </a:ext>
                </a:extLst>
              </a:tr>
            </a:tbl>
          </a:graphicData>
        </a:graphic>
      </p:graphicFrame>
      <p:graphicFrame>
        <p:nvGraphicFramePr>
          <p:cNvPr id="2" name="Table 1">
            <a:extLst>
              <a:ext uri="{FF2B5EF4-FFF2-40B4-BE49-F238E27FC236}">
                <a16:creationId xmlns:a16="http://schemas.microsoft.com/office/drawing/2014/main" id="{21256AC0-64FA-8D71-8352-0EA341BF465D}"/>
              </a:ext>
            </a:extLst>
          </p:cNvPr>
          <p:cNvGraphicFramePr>
            <a:graphicFrameLocks noGrp="1"/>
          </p:cNvGraphicFramePr>
          <p:nvPr>
            <p:extLst>
              <p:ext uri="{D42A27DB-BD31-4B8C-83A1-F6EECF244321}">
                <p14:modId xmlns:p14="http://schemas.microsoft.com/office/powerpoint/2010/main" val="3277613572"/>
              </p:ext>
            </p:extLst>
          </p:nvPr>
        </p:nvGraphicFramePr>
        <p:xfrm>
          <a:off x="4581600" y="3388307"/>
          <a:ext cx="6778885" cy="1752599"/>
        </p:xfrm>
        <a:graphic>
          <a:graphicData uri="http://schemas.openxmlformats.org/drawingml/2006/table">
            <a:tbl>
              <a:tblPr firstRow="1" bandRow="1">
                <a:tableStyleId>{5C22544A-7EE6-4342-B048-85BDC9FD1C3A}</a:tableStyleId>
              </a:tblPr>
              <a:tblGrid>
                <a:gridCol w="2755645">
                  <a:extLst>
                    <a:ext uri="{9D8B030D-6E8A-4147-A177-3AD203B41FA5}">
                      <a16:colId xmlns:a16="http://schemas.microsoft.com/office/drawing/2014/main" val="1745066921"/>
                    </a:ext>
                  </a:extLst>
                </a:gridCol>
                <a:gridCol w="4023240">
                  <a:extLst>
                    <a:ext uri="{9D8B030D-6E8A-4147-A177-3AD203B41FA5}">
                      <a16:colId xmlns:a16="http://schemas.microsoft.com/office/drawing/2014/main" val="3694039461"/>
                    </a:ext>
                  </a:extLst>
                </a:gridCol>
              </a:tblGrid>
              <a:tr h="370839">
                <a:tc>
                  <a:txBody>
                    <a:bodyPr/>
                    <a:lstStyle/>
                    <a:p>
                      <a:pPr lvl="0">
                        <a:buNone/>
                      </a:pPr>
                      <a:r>
                        <a:rPr lang="en-US"/>
                        <a:t>User Incentive</a:t>
                      </a:r>
                    </a:p>
                  </a:txBody>
                  <a:tcPr>
                    <a:solidFill>
                      <a:schemeClr val="accent2"/>
                    </a:solidFill>
                  </a:tcPr>
                </a:tc>
                <a:tc>
                  <a:txBody>
                    <a:bodyPr/>
                    <a:lstStyle/>
                    <a:p>
                      <a:endParaRPr lang="en-US"/>
                    </a:p>
                  </a:txBody>
                  <a:tcPr>
                    <a:solidFill>
                      <a:schemeClr val="accent2"/>
                    </a:solidFill>
                  </a:tcPr>
                </a:tc>
                <a:extLst>
                  <a:ext uri="{0D108BD9-81ED-4DB2-BD59-A6C34878D82A}">
                    <a16:rowId xmlns:a16="http://schemas.microsoft.com/office/drawing/2014/main" val="4270803255"/>
                  </a:ext>
                </a:extLst>
              </a:tr>
              <a:tr h="370840">
                <a:tc>
                  <a:txBody>
                    <a:bodyPr/>
                    <a:lstStyle/>
                    <a:p>
                      <a:pPr lvl="0" algn="l">
                        <a:lnSpc>
                          <a:spcPct val="100000"/>
                        </a:lnSpc>
                        <a:spcBef>
                          <a:spcPts val="0"/>
                        </a:spcBef>
                        <a:spcAft>
                          <a:spcPts val="0"/>
                        </a:spcAft>
                        <a:buNone/>
                      </a:pPr>
                      <a:r>
                        <a:rPr lang="en-US" sz="1800" b="0" i="0" u="none" strike="noStrike" noProof="0">
                          <a:latin typeface="Aptos"/>
                        </a:rPr>
                        <a:t>Earn fees as an index creator</a:t>
                      </a:r>
                      <a:endParaRPr lang="en-US"/>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0" i="0" u="none" strike="noStrike" noProof="0">
                          <a:latin typeface="Aptos"/>
                        </a:rPr>
                        <a:t>Build an audience and get passive income</a:t>
                      </a:r>
                      <a:endParaRPr lang="en-US"/>
                    </a:p>
                  </a:txBody>
                  <a:tcPr>
                    <a:solidFill>
                      <a:schemeClr val="accent2">
                        <a:lumMod val="40000"/>
                        <a:lumOff val="60000"/>
                      </a:schemeClr>
                    </a:solidFill>
                  </a:tcPr>
                </a:tc>
                <a:extLst>
                  <a:ext uri="{0D108BD9-81ED-4DB2-BD59-A6C34878D82A}">
                    <a16:rowId xmlns:a16="http://schemas.microsoft.com/office/drawing/2014/main" val="2995398723"/>
                  </a:ext>
                </a:extLst>
              </a:tr>
              <a:tr h="370840">
                <a:tc>
                  <a:txBody>
                    <a:bodyPr/>
                    <a:lstStyle/>
                    <a:p>
                      <a:pPr lvl="0" algn="l">
                        <a:lnSpc>
                          <a:spcPct val="100000"/>
                        </a:lnSpc>
                        <a:spcBef>
                          <a:spcPts val="0"/>
                        </a:spcBef>
                        <a:spcAft>
                          <a:spcPts val="0"/>
                        </a:spcAft>
                        <a:buNone/>
                      </a:pPr>
                      <a:r>
                        <a:rPr lang="en-US" sz="1800" b="0" i="0" u="none" strike="noStrike" noProof="0">
                          <a:latin typeface="Aptos"/>
                        </a:rPr>
                        <a:t>Customizable portfolios</a:t>
                      </a:r>
                      <a:endParaRPr lang="en-US"/>
                    </a:p>
                  </a:txBody>
                  <a:tcPr>
                    <a:solidFill>
                      <a:schemeClr val="accent2">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latin typeface="Aptos"/>
                        </a:rPr>
                        <a:t>Invest in what matters to you</a:t>
                      </a:r>
                      <a:endParaRPr lang="en-US"/>
                    </a:p>
                  </a:txBody>
                  <a:tcPr>
                    <a:solidFill>
                      <a:schemeClr val="accent2">
                        <a:lumMod val="20000"/>
                        <a:lumOff val="80000"/>
                      </a:schemeClr>
                    </a:solidFill>
                  </a:tcPr>
                </a:tc>
                <a:extLst>
                  <a:ext uri="{0D108BD9-81ED-4DB2-BD59-A6C34878D82A}">
                    <a16:rowId xmlns:a16="http://schemas.microsoft.com/office/drawing/2014/main" val="1924503952"/>
                  </a:ext>
                </a:extLst>
              </a:tr>
              <a:tr h="370840">
                <a:tc>
                  <a:txBody>
                    <a:bodyPr/>
                    <a:lstStyle/>
                    <a:p>
                      <a:pPr lvl="0" algn="l">
                        <a:lnSpc>
                          <a:spcPct val="100000"/>
                        </a:lnSpc>
                        <a:spcBef>
                          <a:spcPts val="0"/>
                        </a:spcBef>
                        <a:spcAft>
                          <a:spcPts val="0"/>
                        </a:spcAft>
                        <a:buNone/>
                      </a:pPr>
                      <a:r>
                        <a:rPr lang="en-US" sz="1800" b="0" i="0" u="none" strike="noStrike" noProof="0">
                          <a:latin typeface="Aptos"/>
                        </a:rPr>
                        <a:t>Lower costs</a:t>
                      </a:r>
                      <a:endParaRPr lang="en-US"/>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0" i="0" u="none" strike="noStrike" noProof="0">
                          <a:latin typeface="Aptos"/>
                        </a:rPr>
                        <a:t>Save compared to traditional funds</a:t>
                      </a:r>
                      <a:endParaRPr lang="en-US"/>
                    </a:p>
                  </a:txBody>
                  <a:tcPr>
                    <a:solidFill>
                      <a:schemeClr val="accent2">
                        <a:lumMod val="40000"/>
                        <a:lumOff val="60000"/>
                      </a:schemeClr>
                    </a:solidFill>
                  </a:tcPr>
                </a:tc>
                <a:extLst>
                  <a:ext uri="{0D108BD9-81ED-4DB2-BD59-A6C34878D82A}">
                    <a16:rowId xmlns:a16="http://schemas.microsoft.com/office/drawing/2014/main" val="3484850493"/>
                  </a:ext>
                </a:extLst>
              </a:tr>
            </a:tbl>
          </a:graphicData>
        </a:graphic>
      </p:graphicFrame>
      <p:sp>
        <p:nvSpPr>
          <p:cNvPr id="3" name="TextBox 2">
            <a:extLst>
              <a:ext uri="{FF2B5EF4-FFF2-40B4-BE49-F238E27FC236}">
                <a16:creationId xmlns:a16="http://schemas.microsoft.com/office/drawing/2014/main" id="{9DCE3630-1A65-EB93-37D8-85A1C3C553E8}"/>
              </a:ext>
            </a:extLst>
          </p:cNvPr>
          <p:cNvSpPr txBox="1"/>
          <p:nvPr/>
        </p:nvSpPr>
        <p:spPr>
          <a:xfrm>
            <a:off x="580068" y="1415235"/>
            <a:ext cx="2928046" cy="523220"/>
          </a:xfrm>
          <a:prstGeom prst="rect">
            <a:avLst/>
          </a:prstGeom>
          <a:noFill/>
        </p:spPr>
        <p:txBody>
          <a:bodyPr wrap="square">
            <a:spAutoFit/>
          </a:bodyPr>
          <a:lstStyle/>
          <a:p>
            <a:r>
              <a:rPr lang="en-US" sz="2800">
                <a:latin typeface="Noto Sans KR Black" panose="020B0200000000000000" pitchFamily="34" charset="-128"/>
                <a:ea typeface="Noto Sans KR Black" panose="020B0200000000000000" pitchFamily="34" charset="-128"/>
              </a:rPr>
              <a:t>B2B </a:t>
            </a:r>
            <a:r>
              <a:rPr lang="en-US" sz="1400">
                <a:latin typeface="Noto Sans KR Medium" panose="020B0200000000000000" pitchFamily="34" charset="-128"/>
                <a:ea typeface="Noto Sans KR Medium" panose="020B0200000000000000" pitchFamily="34" charset="-128"/>
              </a:rPr>
              <a:t>(Business to Business)</a:t>
            </a:r>
            <a:endParaRPr lang="en-US" sz="1200">
              <a:latin typeface="Noto Sans KR Medium" panose="020B0200000000000000" pitchFamily="34" charset="-128"/>
              <a:ea typeface="Noto Sans KR Medium" panose="020B0200000000000000" pitchFamily="34" charset="-128"/>
            </a:endParaRPr>
          </a:p>
        </p:txBody>
      </p:sp>
      <p:sp>
        <p:nvSpPr>
          <p:cNvPr id="10" name="TextBox 9">
            <a:extLst>
              <a:ext uri="{FF2B5EF4-FFF2-40B4-BE49-F238E27FC236}">
                <a16:creationId xmlns:a16="http://schemas.microsoft.com/office/drawing/2014/main" id="{A1A575A4-E896-2566-984B-097ADBE9655B}"/>
              </a:ext>
            </a:extLst>
          </p:cNvPr>
          <p:cNvSpPr txBox="1"/>
          <p:nvPr/>
        </p:nvSpPr>
        <p:spPr>
          <a:xfrm>
            <a:off x="580067" y="2043185"/>
            <a:ext cx="3468220" cy="738664"/>
          </a:xfrm>
          <a:prstGeom prst="rect">
            <a:avLst/>
          </a:prstGeom>
          <a:noFill/>
        </p:spPr>
        <p:txBody>
          <a:bodyPr wrap="square">
            <a:spAutoFit/>
          </a:bodyPr>
          <a:lstStyle/>
          <a:p>
            <a:r>
              <a:rPr lang="en-US" sz="2800">
                <a:latin typeface="Noto Sans KR Black" panose="020B0200000000000000" pitchFamily="34" charset="-128"/>
                <a:ea typeface="Noto Sans KR Black" panose="020B0200000000000000" pitchFamily="34" charset="-128"/>
              </a:rPr>
              <a:t>API  </a:t>
            </a:r>
            <a:r>
              <a:rPr lang="en-US" sz="1400">
                <a:latin typeface="Noto Sans KR Medium" panose="020B0200000000000000" pitchFamily="34" charset="-128"/>
                <a:ea typeface="Noto Sans KR Medium" panose="020B0200000000000000" pitchFamily="34" charset="-128"/>
              </a:rPr>
              <a:t>(Application Programming 		        Interface)</a:t>
            </a:r>
          </a:p>
        </p:txBody>
      </p:sp>
      <p:pic>
        <p:nvPicPr>
          <p:cNvPr id="17" name="Picture 16">
            <a:extLst>
              <a:ext uri="{FF2B5EF4-FFF2-40B4-BE49-F238E27FC236}">
                <a16:creationId xmlns:a16="http://schemas.microsoft.com/office/drawing/2014/main" id="{8F8D1681-30E9-334D-A406-444A405EA835}"/>
              </a:ext>
            </a:extLst>
          </p:cNvPr>
          <p:cNvPicPr>
            <a:picLocks noChangeAspect="1"/>
          </p:cNvPicPr>
          <p:nvPr/>
        </p:nvPicPr>
        <p:blipFill>
          <a:blip r:embed="rId5"/>
          <a:stretch>
            <a:fillRect/>
          </a:stretch>
        </p:blipFill>
        <p:spPr>
          <a:xfrm>
            <a:off x="143818" y="2880307"/>
            <a:ext cx="4340717" cy="2768598"/>
          </a:xfrm>
          <a:prstGeom prst="rect">
            <a:avLst/>
          </a:prstGeom>
        </p:spPr>
      </p:pic>
    </p:spTree>
    <p:extLst>
      <p:ext uri="{BB962C8B-B14F-4D97-AF65-F5344CB8AC3E}">
        <p14:creationId xmlns:p14="http://schemas.microsoft.com/office/powerpoint/2010/main" val="237168929"/>
      </p:ext>
    </p:extLst>
  </p:cSld>
  <p:clrMapOvr>
    <a:masterClrMapping/>
  </p:clrMapOvr>
  <mc:AlternateContent xmlns:mc="http://schemas.openxmlformats.org/markup-compatibility/2006" xmlns:p159="http://schemas.microsoft.com/office/powerpoint/2015/09/main">
    <mc:Choice Requires="p159">
      <p:transition spd="med" advTm="715">
        <p159:morph option="byObject"/>
      </p:transition>
    </mc:Choice>
    <mc:Fallback xmlns="">
      <p:transition spd="med" advTm="715">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2|1.9"/>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0</TotalTime>
  <Words>1226</Words>
  <Application>Microsoft Macintosh PowerPoint</Application>
  <PresentationFormat>Widescreen</PresentationFormat>
  <Paragraphs>193</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Aptos Display</vt:lpstr>
      <vt:lpstr>Arial</vt:lpstr>
      <vt:lpstr>Gill Sans MT</vt:lpstr>
      <vt:lpstr>Noto Sans KR Black</vt:lpstr>
      <vt:lpstr>Noto Sans KR Light</vt:lpstr>
      <vt:lpstr>Noto Sans KR Medium</vt:lpstr>
      <vt:lpstr>Noto Sans KR Thin</vt:lpstr>
      <vt:lpstr>Paperlogy 8 ExtraBold</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 Slogan, Key message</dc:title>
  <dc:creator>Max Chen</dc:creator>
  <cp:lastModifiedBy>Mark Kosir</cp:lastModifiedBy>
  <cp:revision>3</cp:revision>
  <dcterms:created xsi:type="dcterms:W3CDTF">2025-04-11T00:51:00Z</dcterms:created>
  <dcterms:modified xsi:type="dcterms:W3CDTF">2025-04-30T20:29:03Z</dcterms:modified>
</cp:coreProperties>
</file>