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Roboto" panose="020F0502020204030204"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 Su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E1D2CD-BDE6-4745-9FA2-E790099BB2AC}">
  <a:tblStyle styleId="{64E1D2CD-BDE6-4745-9FA2-E790099BB2A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45" y="27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mine Sun" userId="5d463d1b6af59b8a" providerId="LiveId" clId="{C87791A7-4302-4674-9D03-2A003BF0C717}"/>
    <pc:docChg chg="delSld">
      <pc:chgData name="Jasmine Sun" userId="5d463d1b6af59b8a" providerId="LiveId" clId="{C87791A7-4302-4674-9D03-2A003BF0C717}" dt="2025-04-30T20:01:08.375" v="7" actId="47"/>
      <pc:docMkLst>
        <pc:docMk/>
      </pc:docMkLst>
      <pc:sldChg chg="del">
        <pc:chgData name="Jasmine Sun" userId="5d463d1b6af59b8a" providerId="LiveId" clId="{C87791A7-4302-4674-9D03-2A003BF0C717}" dt="2025-04-30T20:01:05.449" v="0" actId="47"/>
        <pc:sldMkLst>
          <pc:docMk/>
          <pc:sldMk cId="0" sldId="272"/>
        </pc:sldMkLst>
      </pc:sldChg>
      <pc:sldChg chg="del">
        <pc:chgData name="Jasmine Sun" userId="5d463d1b6af59b8a" providerId="LiveId" clId="{C87791A7-4302-4674-9D03-2A003BF0C717}" dt="2025-04-30T20:01:06.469" v="1" actId="47"/>
        <pc:sldMkLst>
          <pc:docMk/>
          <pc:sldMk cId="0" sldId="273"/>
        </pc:sldMkLst>
      </pc:sldChg>
      <pc:sldChg chg="del">
        <pc:chgData name="Jasmine Sun" userId="5d463d1b6af59b8a" providerId="LiveId" clId="{C87791A7-4302-4674-9D03-2A003BF0C717}" dt="2025-04-30T20:01:06.977" v="2" actId="47"/>
        <pc:sldMkLst>
          <pc:docMk/>
          <pc:sldMk cId="0" sldId="274"/>
        </pc:sldMkLst>
      </pc:sldChg>
      <pc:sldChg chg="del">
        <pc:chgData name="Jasmine Sun" userId="5d463d1b6af59b8a" providerId="LiveId" clId="{C87791A7-4302-4674-9D03-2A003BF0C717}" dt="2025-04-30T20:01:07.287" v="3" actId="47"/>
        <pc:sldMkLst>
          <pc:docMk/>
          <pc:sldMk cId="0" sldId="275"/>
        </pc:sldMkLst>
      </pc:sldChg>
      <pc:sldChg chg="del">
        <pc:chgData name="Jasmine Sun" userId="5d463d1b6af59b8a" providerId="LiveId" clId="{C87791A7-4302-4674-9D03-2A003BF0C717}" dt="2025-04-30T20:01:07.771" v="4" actId="47"/>
        <pc:sldMkLst>
          <pc:docMk/>
          <pc:sldMk cId="0" sldId="276"/>
        </pc:sldMkLst>
      </pc:sldChg>
      <pc:sldChg chg="del">
        <pc:chgData name="Jasmine Sun" userId="5d463d1b6af59b8a" providerId="LiveId" clId="{C87791A7-4302-4674-9D03-2A003BF0C717}" dt="2025-04-30T20:01:07.998" v="5" actId="47"/>
        <pc:sldMkLst>
          <pc:docMk/>
          <pc:sldMk cId="0" sldId="277"/>
        </pc:sldMkLst>
      </pc:sldChg>
      <pc:sldChg chg="del">
        <pc:chgData name="Jasmine Sun" userId="5d463d1b6af59b8a" providerId="LiveId" clId="{C87791A7-4302-4674-9D03-2A003BF0C717}" dt="2025-04-30T20:01:08.183" v="6" actId="47"/>
        <pc:sldMkLst>
          <pc:docMk/>
          <pc:sldMk cId="0" sldId="278"/>
        </pc:sldMkLst>
      </pc:sldChg>
      <pc:sldChg chg="del">
        <pc:chgData name="Jasmine Sun" userId="5d463d1b6af59b8a" providerId="LiveId" clId="{C87791A7-4302-4674-9D03-2A003BF0C717}" dt="2025-04-30T20:01:08.375" v="7" actId="47"/>
        <pc:sldMkLst>
          <pc:docMk/>
          <pc:sldMk cId="0" sldId="279"/>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5-04-29T21:22:47.602" idx="1">
    <p:pos x="456" y="708"/>
    <p:text>Need some more explanation on these two :D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igactivities.com/ctd/dinosaurs/brachiosaurus/brachiosaurus.php" TargetMode="External"/><Relationship Id="rId7" Type="http://schemas.openxmlformats.org/officeDocument/2006/relationships/hyperlink" Target="https://www.bigactivities.com/ctd/dinosaurs/pterodactyl/pterodactyl.php"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bigactivities.com/ctd/dinosaurs/tyrannosaurus_rex/t_rex.php" TargetMode="External"/><Relationship Id="rId5" Type="http://schemas.openxmlformats.org/officeDocument/2006/relationships/hyperlink" Target="https://www.bigactivities.com/ctd/dinosaurs/triceratops/triceratops.php" TargetMode="External"/><Relationship Id="rId4" Type="http://schemas.openxmlformats.org/officeDocument/2006/relationships/hyperlink" Target="https://www.bigactivities.com/ctd/dinosaurs/stegosaurus/stegosaurus.php"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pwatchdog.com/2015/04/04/the-cost-of-obtaining-a-patent-in-the-us/id=56485/"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wipo.int/web-publications/world-intellectual-property-indicators-2024-highlights/en/patents-highlight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4fab49e76e_0_1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4fab49e76e_0_1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idea is interesting! Below are some comments and suggestions for the project:</a:t>
            </a:r>
            <a:endParaRPr/>
          </a:p>
          <a:p>
            <a:pPr marL="0" lvl="0" indent="0" algn="l" rtl="0">
              <a:spcBef>
                <a:spcPts val="0"/>
              </a:spcBef>
              <a:spcAft>
                <a:spcPts val="0"/>
              </a:spcAft>
              <a:buNone/>
            </a:pPr>
            <a:endParaRPr/>
          </a:p>
          <a:p>
            <a:pPr marL="0" lvl="0" indent="0" algn="l" rtl="0">
              <a:spcBef>
                <a:spcPts val="0"/>
              </a:spcBef>
              <a:spcAft>
                <a:spcPts val="0"/>
              </a:spcAft>
              <a:buNone/>
            </a:pPr>
            <a:r>
              <a:rPr lang="en"/>
              <a:t>Please explain more clearly how the patent or design pattern is usually filed, especially in terms of submitting proof or supporting evidence. Are these steps the most time-consuming in the current process? Clarifying this can help the audience better understand the problem you’re addressing.</a:t>
            </a:r>
            <a:endParaRPr/>
          </a:p>
          <a:p>
            <a:pPr marL="0" lvl="0" indent="0" algn="l" rtl="0">
              <a:spcBef>
                <a:spcPts val="0"/>
              </a:spcBef>
              <a:spcAft>
                <a:spcPts val="0"/>
              </a:spcAft>
              <a:buNone/>
            </a:pPr>
            <a:endParaRPr/>
          </a:p>
          <a:p>
            <a:pPr marL="0" lvl="0" indent="0" algn="l" rtl="0">
              <a:spcBef>
                <a:spcPts val="0"/>
              </a:spcBef>
              <a:spcAft>
                <a:spcPts val="0"/>
              </a:spcAft>
              <a:buNone/>
            </a:pPr>
            <a:r>
              <a:rPr lang="en"/>
              <a:t>Using blockchain here is promising, but consider the issue of evidence validation. Is there any verification step before something gets posted? For instance, anyone could upload a file and claim they designed a fashion pattern—how do you prevent idea theft before the pattern is officially filed?</a:t>
            </a:r>
            <a:endParaRPr/>
          </a:p>
          <a:p>
            <a:pPr marL="0" lvl="0" indent="0" algn="l" rtl="0">
              <a:spcBef>
                <a:spcPts val="0"/>
              </a:spcBef>
              <a:spcAft>
                <a:spcPts val="0"/>
              </a:spcAft>
              <a:buNone/>
            </a:pPr>
            <a:endParaRPr/>
          </a:p>
          <a:p>
            <a:pPr marL="0" lvl="0" indent="0" algn="l" rtl="0">
              <a:spcBef>
                <a:spcPts val="0"/>
              </a:spcBef>
              <a:spcAft>
                <a:spcPts val="0"/>
              </a:spcAft>
              <a:buNone/>
            </a:pPr>
            <a:r>
              <a:rPr lang="en"/>
              <a:t>If timestamping is the main feature, please explain why blockchain is superior to other trusted timeproof methods like notary services. You could emphasize blockchain’s advantages such as 24/7 availability, low cost, and tamper-proof immutability—features that are hard to replicate with traditional methods.</a:t>
            </a:r>
            <a:endParaRPr/>
          </a:p>
          <a:p>
            <a:pPr marL="0" lvl="0" indent="0" algn="l" rtl="0">
              <a:spcBef>
                <a:spcPts val="0"/>
              </a:spcBef>
              <a:spcAft>
                <a:spcPts val="0"/>
              </a:spcAft>
              <a:buNone/>
            </a:pPr>
            <a:endParaRPr/>
          </a:p>
          <a:p>
            <a:pPr marL="0" lvl="0" indent="0" algn="l" rtl="0">
              <a:spcBef>
                <a:spcPts val="0"/>
              </a:spcBef>
              <a:spcAft>
                <a:spcPts val="0"/>
              </a:spcAft>
              <a:buNone/>
            </a:pPr>
            <a:r>
              <a:rPr lang="en"/>
              <a:t>Please clarify your business model. How will the project make money? Is it through transaction fees for each record? Or do you issue a token and rely on token demand/value growth in the long term?</a:t>
            </a:r>
            <a:endParaRPr/>
          </a:p>
          <a:p>
            <a:pPr marL="0" lvl="0" indent="0" algn="l" rtl="0">
              <a:spcBef>
                <a:spcPts val="0"/>
              </a:spcBef>
              <a:spcAft>
                <a:spcPts val="0"/>
              </a:spcAft>
              <a:buNone/>
            </a:pPr>
            <a:endParaRPr/>
          </a:p>
          <a:p>
            <a:pPr marL="0" lvl="0" indent="0" algn="l" rtl="0">
              <a:spcBef>
                <a:spcPts val="0"/>
              </a:spcBef>
              <a:spcAft>
                <a:spcPts val="0"/>
              </a:spcAft>
              <a:buNone/>
            </a:pPr>
            <a:r>
              <a:rPr lang="en"/>
              <a:t>Consider whether you envision a public or private blockchain. Some users may want confidentiality during the filing process. How will you ensure that submissions are valid and verifiable while still protecting the privacy of the filer and their intellectual property?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0e2e350f4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0e2e350f4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Fanglei</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15e947760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15e94776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Elizabeth</a:t>
            </a:r>
            <a:endParaRPr/>
          </a:p>
          <a:p>
            <a:pPr marL="0" lvl="0" indent="0" algn="l" rtl="0">
              <a:spcBef>
                <a:spcPts val="0"/>
              </a:spcBef>
              <a:spcAft>
                <a:spcPts val="0"/>
              </a:spcAft>
              <a:buNone/>
            </a:pPr>
            <a:r>
              <a:rPr lang="en"/>
              <a:t>Decentralized storage system Interplanatery File system stores off the chain and then a hash reference can be stored on the blockchain</a:t>
            </a:r>
            <a:endParaRPr/>
          </a:p>
          <a:p>
            <a:pPr marL="0" lvl="0" indent="0" algn="l" rtl="0">
              <a:spcBef>
                <a:spcPts val="0"/>
              </a:spcBef>
              <a:spcAft>
                <a:spcPts val="0"/>
              </a:spcAft>
              <a:buNone/>
            </a:pPr>
            <a:r>
              <a:rPr lang="en"/>
              <a:t>Example of how a description of the idea could be uploaded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15e94776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15e94776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Jasmine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0e2e350f4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0e2e350f4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Dong</a:t>
            </a:r>
            <a:endParaRPr/>
          </a:p>
          <a:p>
            <a:pPr marL="0" lvl="0" indent="0" algn="l" rtl="0">
              <a:spcBef>
                <a:spcPts val="0"/>
              </a:spcBef>
              <a:spcAft>
                <a:spcPts val="0"/>
              </a:spcAft>
              <a:buNone/>
            </a:pPr>
            <a:r>
              <a:rPr lang="en"/>
              <a:t>Risk - data is protected and private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0e2e350f4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0e2e350f4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Jasmine</a:t>
            </a:r>
            <a:endParaRPr/>
          </a:p>
          <a:p>
            <a:pPr marL="0" lvl="0" indent="0" algn="l" rtl="0">
              <a:spcBef>
                <a:spcPts val="0"/>
              </a:spcBef>
              <a:spcAft>
                <a:spcPts val="0"/>
              </a:spcAft>
              <a:buNone/>
            </a:pPr>
            <a:r>
              <a:rPr lang="en"/>
              <a:t>IP hash - $10</a:t>
            </a:r>
            <a:endParaRPr/>
          </a:p>
          <a:p>
            <a:pPr marL="0" lvl="0" indent="0" algn="l" rtl="0">
              <a:spcBef>
                <a:spcPts val="0"/>
              </a:spcBef>
              <a:spcAft>
                <a:spcPts val="0"/>
              </a:spcAft>
              <a:buNone/>
            </a:pPr>
            <a:r>
              <a:rPr lang="en"/>
              <a:t>Setup maintenance subscription - $3/month</a:t>
            </a:r>
            <a:endParaRPr/>
          </a:p>
          <a:p>
            <a:pPr marL="0" lvl="0" indent="0" algn="l" rtl="0">
              <a:spcBef>
                <a:spcPts val="0"/>
              </a:spcBef>
              <a:spcAft>
                <a:spcPts val="0"/>
              </a:spcAft>
              <a:buNone/>
            </a:pPr>
            <a:endParaRPr/>
          </a:p>
          <a:p>
            <a:pPr marL="0" lvl="0" indent="0" algn="l" rtl="0">
              <a:spcBef>
                <a:spcPts val="0"/>
              </a:spcBef>
              <a:spcAft>
                <a:spcPts val="0"/>
              </a:spcAft>
              <a:buNone/>
            </a:pPr>
            <a:r>
              <a:rPr lang="en"/>
              <a:t>Funding will be discussed in the paper report</a:t>
            </a: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0e2e350f4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0e2e350f4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Jasmine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03ea1defd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03ea1def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03ea1defd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03ea1def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Elizabeth</a:t>
            </a:r>
            <a:endParaRPr/>
          </a:p>
          <a:p>
            <a:pPr marL="0" lvl="0" indent="0" algn="l" rtl="0">
              <a:spcBef>
                <a:spcPts val="0"/>
              </a:spcBef>
              <a:spcAft>
                <a:spcPts val="0"/>
              </a:spcAft>
              <a:buNone/>
            </a:pPr>
            <a:r>
              <a:rPr lang="en"/>
              <a:t>Have 2 people do connect the dots.</a:t>
            </a:r>
            <a:endParaRPr/>
          </a:p>
          <a:p>
            <a:pPr marL="0" lvl="0" indent="0" algn="l" rtl="0">
              <a:spcBef>
                <a:spcPts val="0"/>
              </a:spcBef>
              <a:spcAft>
                <a:spcPts val="0"/>
              </a:spcAft>
              <a:buNone/>
            </a:pPr>
            <a:endParaRPr/>
          </a:p>
          <a:p>
            <a:pPr marL="0" lvl="0" indent="0" algn="l" rtl="0">
              <a:spcBef>
                <a:spcPts val="0"/>
              </a:spcBef>
              <a:spcAft>
                <a:spcPts val="0"/>
              </a:spcAft>
              <a:buNone/>
            </a:pPr>
            <a:r>
              <a:rPr lang="en"/>
              <a:t>Whoever finishes first, is an individual</a:t>
            </a:r>
            <a:endParaRPr/>
          </a:p>
          <a:p>
            <a:pPr marL="0" lvl="0" indent="0" algn="l" rtl="0">
              <a:spcBef>
                <a:spcPts val="0"/>
              </a:spcBef>
              <a:spcAft>
                <a:spcPts val="0"/>
              </a:spcAft>
              <a:buNone/>
            </a:pPr>
            <a:endParaRPr/>
          </a:p>
          <a:p>
            <a:pPr marL="0" lvl="0" indent="0" algn="l" rtl="0">
              <a:spcBef>
                <a:spcPts val="0"/>
              </a:spcBef>
              <a:spcAft>
                <a:spcPts val="0"/>
              </a:spcAft>
              <a:buNone/>
            </a:pPr>
            <a:r>
              <a:rPr lang="en"/>
              <a:t>Whoever is 2nd, is a corporation, get a team of 4 in total</a:t>
            </a:r>
            <a:endParaRPr/>
          </a:p>
          <a:p>
            <a:pPr marL="0" lvl="0" indent="0" algn="l" rtl="0">
              <a:spcBef>
                <a:spcPts val="0"/>
              </a:spcBef>
              <a:spcAft>
                <a:spcPts val="0"/>
              </a:spcAft>
              <a:buNone/>
            </a:pPr>
            <a:endParaRPr/>
          </a:p>
          <a:p>
            <a:pPr marL="0" lvl="0" indent="0" algn="l" rtl="0">
              <a:spcBef>
                <a:spcPts val="0"/>
              </a:spcBef>
              <a:spcAft>
                <a:spcPts val="0"/>
              </a:spcAft>
              <a:buNone/>
            </a:pPr>
            <a:r>
              <a:rPr lang="en"/>
              <a:t>Round 2: Filing and paying for Patent</a:t>
            </a:r>
            <a:endParaRPr/>
          </a:p>
          <a:p>
            <a:pPr marL="0" lvl="0" indent="0" algn="l" rtl="0">
              <a:spcBef>
                <a:spcPts val="0"/>
              </a:spcBef>
              <a:spcAft>
                <a:spcPts val="0"/>
              </a:spcAft>
              <a:buNone/>
            </a:pPr>
            <a:endParaRPr/>
          </a:p>
          <a:p>
            <a:pPr marL="0" lvl="0" indent="0" algn="l" rtl="0">
              <a:spcBef>
                <a:spcPts val="0"/>
              </a:spcBef>
              <a:spcAft>
                <a:spcPts val="0"/>
              </a:spcAft>
              <a:buNone/>
            </a:pPr>
            <a:r>
              <a:rPr lang="en"/>
              <a:t>Both individuals and corporations get 4 drawings to complete</a:t>
            </a:r>
            <a:endParaRPr/>
          </a:p>
          <a:p>
            <a:pPr marL="0" lvl="0" indent="0" algn="l" rtl="0">
              <a:spcBef>
                <a:spcPts val="0"/>
              </a:spcBef>
              <a:spcAft>
                <a:spcPts val="0"/>
              </a:spcAft>
              <a:buNone/>
            </a:pPr>
            <a:endParaRPr/>
          </a:p>
          <a:p>
            <a:pPr marL="0" lvl="0" indent="0" algn="l" rtl="0">
              <a:spcBef>
                <a:spcPts val="0"/>
              </a:spcBef>
              <a:spcAft>
                <a:spcPts val="0"/>
              </a:spcAft>
              <a:buNone/>
            </a:pPr>
            <a:r>
              <a:rPr lang="en"/>
              <a:t>Corporate should win and get the IP, but we know in reality the individual is who actually came up with the idea</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https://www.bigactivities.com/ctd/dinosaurs/brachiosaurus/brachiosaurus.php</a:t>
            </a:r>
            <a:endParaRPr/>
          </a:p>
          <a:p>
            <a:pPr marL="0" lvl="0" indent="0" algn="l" rtl="0">
              <a:spcBef>
                <a:spcPts val="0"/>
              </a:spcBef>
              <a:spcAft>
                <a:spcPts val="0"/>
              </a:spcAft>
              <a:buNone/>
            </a:pPr>
            <a:r>
              <a:rPr lang="en" u="sng">
                <a:solidFill>
                  <a:schemeClr val="hlink"/>
                </a:solidFill>
                <a:hlinkClick r:id="rId4"/>
              </a:rPr>
              <a:t>https://www.bigactivities.com/ctd/dinosaurs/stegosaurus/stegosaurus.php</a:t>
            </a:r>
            <a:endParaRPr/>
          </a:p>
          <a:p>
            <a:pPr marL="0" lvl="0" indent="0" algn="l" rtl="0">
              <a:spcBef>
                <a:spcPts val="0"/>
              </a:spcBef>
              <a:spcAft>
                <a:spcPts val="0"/>
              </a:spcAft>
              <a:buNone/>
            </a:pPr>
            <a:r>
              <a:rPr lang="en" u="sng">
                <a:solidFill>
                  <a:schemeClr val="hlink"/>
                </a:solidFill>
                <a:hlinkClick r:id="rId5"/>
              </a:rPr>
              <a:t>https://www.bigactivities.com/ctd/dinosaurs/triceratops/triceratops.php</a:t>
            </a:r>
            <a:endParaRPr/>
          </a:p>
          <a:p>
            <a:pPr marL="0" lvl="0" indent="0" algn="l" rtl="0">
              <a:spcBef>
                <a:spcPts val="0"/>
              </a:spcBef>
              <a:spcAft>
                <a:spcPts val="0"/>
              </a:spcAft>
              <a:buNone/>
            </a:pPr>
            <a:r>
              <a:rPr lang="en" u="sng">
                <a:solidFill>
                  <a:schemeClr val="hlink"/>
                </a:solidFill>
                <a:hlinkClick r:id="rId6"/>
              </a:rPr>
              <a:t>https://www.bigactivities.com/ctd/dinosaurs/tyrannosaurus_rex/t_rex.php</a:t>
            </a:r>
            <a:endParaRPr/>
          </a:p>
          <a:p>
            <a:pPr marL="0" lvl="0" indent="0" algn="l" rtl="0">
              <a:spcBef>
                <a:spcPts val="0"/>
              </a:spcBef>
              <a:spcAft>
                <a:spcPts val="0"/>
              </a:spcAft>
              <a:buNone/>
            </a:pPr>
            <a:r>
              <a:rPr lang="en" u="sng">
                <a:solidFill>
                  <a:schemeClr val="hlink"/>
                </a:solidFill>
                <a:hlinkClick r:id="rId7"/>
              </a:rPr>
              <a:t>https://www.bigactivities.com/ctd/dinosaurs/pterodactyl/pterodactyl.php</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03ea1def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03ea1def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https://ipwatchdog.com/2015/04/04/the-cost-of-obtaining-a-patent-in-the-us/id=56485/</a:t>
            </a:r>
            <a:endParaRPr/>
          </a:p>
          <a:p>
            <a:pPr marL="0" lvl="0" indent="0" algn="l" rtl="0">
              <a:spcBef>
                <a:spcPts val="0"/>
              </a:spcBef>
              <a:spcAft>
                <a:spcPts val="0"/>
              </a:spcAft>
              <a:buNone/>
            </a:pPr>
            <a:r>
              <a:rPr lang="en" u="sng">
                <a:solidFill>
                  <a:schemeClr val="hlink"/>
                </a:solidFill>
                <a:hlinkClick r:id="rId4"/>
              </a:rPr>
              <a:t>https://www.wipo.int/web-publications/world-intellectual-property-indicators-2024-highlights/en/patents-highlights.html</a:t>
            </a:r>
            <a:endParaRPr/>
          </a:p>
          <a:p>
            <a:pPr marL="0" lvl="0" indent="0" algn="l" rtl="0">
              <a:spcBef>
                <a:spcPts val="0"/>
              </a:spcBef>
              <a:spcAft>
                <a:spcPts val="0"/>
              </a:spcAft>
              <a:buNone/>
            </a:pPr>
            <a:endParaRPr/>
          </a:p>
          <a:p>
            <a:pPr marL="0" lvl="0" indent="0" algn="l" rtl="0">
              <a:spcBef>
                <a:spcPts val="0"/>
              </a:spcBef>
              <a:spcAft>
                <a:spcPts val="0"/>
              </a:spcAft>
              <a:buNone/>
            </a:pPr>
            <a:r>
              <a:rPr lang="en"/>
              <a:t>Dong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515e94776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515e9477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0e2e350f4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0e2e350f4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Elizabeth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503ea1defd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503ea1def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Once a record is entered onto the blockchain, it can’t be altered or deleted without leaving a trace, this can guarantee the integrity of the proof of creation in a way that centralized services can’t always ensure</a:t>
            </a:r>
            <a:endParaRPr/>
          </a:p>
          <a:p>
            <a:pPr marL="457200" lvl="0" indent="-298450" algn="l" rtl="0">
              <a:spcBef>
                <a:spcPts val="0"/>
              </a:spcBef>
              <a:spcAft>
                <a:spcPts val="0"/>
              </a:spcAft>
              <a:buSzPts val="1100"/>
              <a:buAutoNum type="arabicPeriod"/>
            </a:pPr>
            <a:r>
              <a:rPr lang="en"/>
              <a:t>Unlike the legal filing systems or offices that operate during limited hours and can vary by country, the blockchain networks are online 24/7 and can be accessed globally</a:t>
            </a:r>
            <a:endParaRPr/>
          </a:p>
          <a:p>
            <a:pPr marL="457200" lvl="0" indent="-298450" algn="l" rtl="0">
              <a:spcBef>
                <a:spcPts val="0"/>
              </a:spcBef>
              <a:spcAft>
                <a:spcPts val="0"/>
              </a:spcAft>
              <a:buSzPts val="1100"/>
              <a:buAutoNum type="arabicPeriod"/>
            </a:pPr>
            <a:r>
              <a:rPr lang="en"/>
              <a:t>Traditional intellectual property protection involves legal fees, notarizations and other filings which can be time consuming and expensive, blockchain is able to dramatically reduce both the cost and time to generate a verifiable record</a:t>
            </a:r>
            <a:endParaRPr/>
          </a:p>
          <a:p>
            <a:pPr marL="457200" lvl="0" indent="-298450" algn="l" rtl="0">
              <a:spcBef>
                <a:spcPts val="0"/>
              </a:spcBef>
              <a:spcAft>
                <a:spcPts val="0"/>
              </a:spcAft>
              <a:buSzPts val="1100"/>
              <a:buAutoNum type="arabicPeriod"/>
            </a:pPr>
            <a:r>
              <a:rPr lang="en"/>
              <a:t>One of blockchain’s biggest strengths is that it decentralizes trust. Instead of depending on a notary or patent office to verify ownership, the network itself acts as the authority. Anyone can independently check the timestamp and data without needing to file a request or rely on an institution, which is especially useful in dispute or licensing negotiations</a:t>
            </a:r>
            <a:endParaRPr/>
          </a:p>
          <a:p>
            <a:pPr marL="457200" lvl="0" indent="-298450" algn="l" rtl="0">
              <a:spcBef>
                <a:spcPts val="0"/>
              </a:spcBef>
              <a:spcAft>
                <a:spcPts val="0"/>
              </a:spcAft>
              <a:buSzPts val="1100"/>
              <a:buAutoNum type="arabicPeriod"/>
            </a:pPr>
            <a:r>
              <a:rPr lang="en"/>
              <a:t>By using technology like hashing, the platform can store a proof of the idea without publicly revealing the idea itself. This protects confidentiality while still timestamping the creation event.</a:t>
            </a:r>
            <a:endParaRPr/>
          </a:p>
          <a:p>
            <a:pPr marL="0" lvl="0" indent="0" algn="l" rtl="0">
              <a:spcBef>
                <a:spcPts val="0"/>
              </a:spcBef>
              <a:spcAft>
                <a:spcPts val="0"/>
              </a:spcAft>
              <a:buNone/>
            </a:pPr>
            <a:endParaRPr/>
          </a:p>
          <a:p>
            <a:pPr marL="0" lvl="0" indent="0" algn="l" rtl="0">
              <a:spcBef>
                <a:spcPts val="0"/>
              </a:spcBef>
              <a:spcAft>
                <a:spcPts val="0"/>
              </a:spcAft>
              <a:buNone/>
            </a:pPr>
            <a:r>
              <a:rPr lang="en"/>
              <a:t>Jasmine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0e2e350f4_1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0e2e350f4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Elizabeth</a:t>
            </a:r>
            <a:endParaRPr/>
          </a:p>
          <a:p>
            <a:pPr marL="0" lvl="0" indent="0" algn="l" rtl="0">
              <a:spcBef>
                <a:spcPts val="0"/>
              </a:spcBef>
              <a:spcAft>
                <a:spcPts val="0"/>
              </a:spcAft>
              <a:buNone/>
            </a:pPr>
            <a:r>
              <a:rPr lang="en"/>
              <a:t>API to connect frontend and backend</a:t>
            </a:r>
            <a:endParaRPr/>
          </a:p>
          <a:p>
            <a:pPr marL="0" lvl="0" indent="0" algn="l" rtl="0">
              <a:spcBef>
                <a:spcPts val="0"/>
              </a:spcBef>
              <a:spcAft>
                <a:spcPts val="0"/>
              </a:spcAft>
              <a:buNone/>
            </a:pPr>
            <a:r>
              <a:rPr lang="en"/>
              <a:t>Oracle to access real-world data(API)</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0e2e350f4_1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0e2e350f4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434343"/>
                </a:solidFill>
                <a:latin typeface="Roboto"/>
                <a:ea typeface="Roboto"/>
                <a:cs typeface="Roboto"/>
                <a:sym typeface="Roboto"/>
              </a:rPr>
              <a:t>Fanglei</a:t>
            </a:r>
            <a:endParaRPr sz="1800">
              <a:solidFill>
                <a:srgbClr val="434343"/>
              </a:solidFill>
              <a:latin typeface="Roboto"/>
              <a:ea typeface="Roboto"/>
              <a:cs typeface="Roboto"/>
              <a:sym typeface="Roboto"/>
            </a:endParaRPr>
          </a:p>
          <a:p>
            <a:pPr marL="457200" lvl="0" indent="-342900" algn="l" rtl="0">
              <a:lnSpc>
                <a:spcPct val="115000"/>
              </a:lnSpc>
              <a:spcBef>
                <a:spcPts val="1200"/>
              </a:spcBef>
              <a:spcAft>
                <a:spcPts val="0"/>
              </a:spcAft>
              <a:buClr>
                <a:srgbClr val="434343"/>
              </a:buClr>
              <a:buSzPts val="1800"/>
              <a:buFont typeface="Roboto"/>
              <a:buChar char="●"/>
            </a:pPr>
            <a:r>
              <a:rPr lang="en" sz="1800">
                <a:solidFill>
                  <a:srgbClr val="434343"/>
                </a:solidFill>
                <a:latin typeface="Roboto"/>
                <a:ea typeface="Roboto"/>
                <a:cs typeface="Roboto"/>
                <a:sym typeface="Roboto"/>
              </a:rPr>
              <a:t>Smart contract can’t directly call external API, due to blockchain’s isolated for security</a:t>
            </a:r>
            <a:endParaRPr sz="1800">
              <a:solidFill>
                <a:srgbClr val="434343"/>
              </a:solidFill>
              <a:latin typeface="Roboto"/>
              <a:ea typeface="Roboto"/>
              <a:cs typeface="Roboto"/>
              <a:sym typeface="Roboto"/>
            </a:endParaRPr>
          </a:p>
          <a:p>
            <a:pPr marL="457200" lvl="0" indent="-342900" algn="l" rtl="0">
              <a:lnSpc>
                <a:spcPct val="115000"/>
              </a:lnSpc>
              <a:spcBef>
                <a:spcPts val="0"/>
              </a:spcBef>
              <a:spcAft>
                <a:spcPts val="0"/>
              </a:spcAft>
              <a:buClr>
                <a:srgbClr val="434343"/>
              </a:buClr>
              <a:buSzPts val="1800"/>
              <a:buFont typeface="Roboto"/>
              <a:buChar char="●"/>
            </a:pPr>
            <a:r>
              <a:rPr lang="en" sz="1800">
                <a:solidFill>
                  <a:srgbClr val="434343"/>
                </a:solidFill>
                <a:latin typeface="Roboto"/>
                <a:ea typeface="Roboto"/>
                <a:cs typeface="Roboto"/>
                <a:sym typeface="Roboto"/>
              </a:rPr>
              <a:t>Unable to directly fetch live data like USPTO rules or IP duplicate checks inside the smart contract </a:t>
            </a:r>
            <a:endParaRPr sz="1800">
              <a:solidFill>
                <a:srgbClr val="434343"/>
              </a:solidFill>
              <a:latin typeface="Roboto"/>
              <a:ea typeface="Roboto"/>
              <a:cs typeface="Roboto"/>
              <a:sym typeface="Roboto"/>
            </a:endParaRPr>
          </a:p>
          <a:p>
            <a:pPr marL="457200" lvl="0" indent="-342900" algn="l" rtl="0">
              <a:lnSpc>
                <a:spcPct val="115000"/>
              </a:lnSpc>
              <a:spcBef>
                <a:spcPts val="0"/>
              </a:spcBef>
              <a:spcAft>
                <a:spcPts val="0"/>
              </a:spcAft>
              <a:buClr>
                <a:srgbClr val="434343"/>
              </a:buClr>
              <a:buSzPts val="1800"/>
              <a:buFont typeface="Roboto"/>
              <a:buChar char="●"/>
            </a:pPr>
            <a:r>
              <a:rPr lang="en" sz="1800">
                <a:solidFill>
                  <a:srgbClr val="434343"/>
                </a:solidFill>
                <a:latin typeface="Roboto"/>
                <a:ea typeface="Roboto"/>
                <a:cs typeface="Roboto"/>
                <a:sym typeface="Roboto"/>
              </a:rPr>
              <a:t>External API provider Oracle could resolve the problem and fetch external API data and feed it into the smart contract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0e2e350f4_1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0e2e350f4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Fanglei</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000"/>
              <a:t>IdeaFirst</a:t>
            </a:r>
            <a:endParaRPr sz="5000"/>
          </a:p>
        </p:txBody>
      </p:sp>
      <p:sp>
        <p:nvSpPr>
          <p:cNvPr id="86" name="Google Shape;86;p13"/>
          <p:cNvSpPr txBox="1">
            <a:spLocks noGrp="1"/>
          </p:cNvSpPr>
          <p:nvPr>
            <p:ph type="subTitle" idx="1"/>
          </p:nvPr>
        </p:nvSpPr>
        <p:spPr>
          <a:xfrm>
            <a:off x="598095" y="2715925"/>
            <a:ext cx="4945200" cy="432900"/>
          </a:xfrm>
          <a:prstGeom prst="rect">
            <a:avLst/>
          </a:prstGeom>
        </p:spPr>
        <p:txBody>
          <a:bodyPr spcFirstLastPara="1" wrap="square" lIns="91425" tIns="91425" rIns="91425" bIns="91425" anchor="t" anchorCtr="0">
            <a:normAutofit fontScale="70000"/>
          </a:bodyPr>
          <a:lstStyle/>
          <a:p>
            <a:pPr marL="0" lvl="0" indent="0" algn="l" rtl="0">
              <a:spcBef>
                <a:spcPts val="0"/>
              </a:spcBef>
              <a:spcAft>
                <a:spcPts val="0"/>
              </a:spcAft>
              <a:buNone/>
            </a:pPr>
            <a:r>
              <a:rPr lang="en"/>
              <a:t>Elizabeth Wangley, Jasmine Sun, Fanglei Ruan, Dong Ding</a:t>
            </a:r>
            <a:endParaRPr/>
          </a:p>
        </p:txBody>
      </p:sp>
      <p:pic>
        <p:nvPicPr>
          <p:cNvPr id="87" name="Google Shape;87;p13"/>
          <p:cNvPicPr preferRelativeResize="0"/>
          <p:nvPr/>
        </p:nvPicPr>
        <p:blipFill>
          <a:blip r:embed="rId3">
            <a:alphaModFix/>
          </a:blip>
          <a:stretch>
            <a:fillRect/>
          </a:stretch>
        </p:blipFill>
        <p:spPr>
          <a:xfrm>
            <a:off x="6253475" y="1577773"/>
            <a:ext cx="1961574" cy="19615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Dapp and Token Mechanism </a:t>
            </a:r>
            <a:endParaRPr/>
          </a:p>
        </p:txBody>
      </p:sp>
      <p:sp>
        <p:nvSpPr>
          <p:cNvPr id="143" name="Google Shape;143;p2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Dashboard </a:t>
            </a:r>
            <a:endParaRPr/>
          </a:p>
          <a:p>
            <a:pPr marL="914400" lvl="1" indent="-317500" algn="l" rtl="0">
              <a:spcBef>
                <a:spcPts val="0"/>
              </a:spcBef>
              <a:spcAft>
                <a:spcPts val="0"/>
              </a:spcAft>
              <a:buSzPts val="1400"/>
              <a:buChar char="○"/>
            </a:pPr>
            <a:r>
              <a:rPr lang="en"/>
              <a:t>Manage IP rights, submit new ip, view ownership certificates </a:t>
            </a:r>
            <a:endParaRPr/>
          </a:p>
          <a:p>
            <a:pPr marL="457200" lvl="0" indent="-342900" algn="l" rtl="0">
              <a:spcBef>
                <a:spcPts val="0"/>
              </a:spcBef>
              <a:spcAft>
                <a:spcPts val="0"/>
              </a:spcAft>
              <a:buSzPts val="1800"/>
              <a:buChar char="●"/>
            </a:pPr>
            <a:r>
              <a:rPr lang="en"/>
              <a:t>Portfolio manager </a:t>
            </a:r>
            <a:endParaRPr/>
          </a:p>
          <a:p>
            <a:pPr marL="914400" lvl="1" indent="-317500" algn="l" rtl="0">
              <a:spcBef>
                <a:spcPts val="0"/>
              </a:spcBef>
              <a:spcAft>
                <a:spcPts val="0"/>
              </a:spcAft>
              <a:buSzPts val="1400"/>
              <a:buChar char="○"/>
            </a:pPr>
            <a:r>
              <a:rPr lang="en"/>
              <a:t>Shows IP as tokenized assets </a:t>
            </a:r>
            <a:endParaRPr/>
          </a:p>
          <a:p>
            <a:pPr marL="457200" lvl="0" indent="-342900" algn="l" rtl="0">
              <a:spcBef>
                <a:spcPts val="0"/>
              </a:spcBef>
              <a:spcAft>
                <a:spcPts val="0"/>
              </a:spcAft>
              <a:buSzPts val="1800"/>
              <a:buChar char="●"/>
            </a:pPr>
            <a:r>
              <a:rPr lang="en"/>
              <a:t>Exchange/Marketplace </a:t>
            </a:r>
            <a:endParaRPr/>
          </a:p>
          <a:p>
            <a:pPr marL="914400" lvl="1" indent="-317500" algn="l" rtl="0">
              <a:spcBef>
                <a:spcPts val="0"/>
              </a:spcBef>
              <a:spcAft>
                <a:spcPts val="0"/>
              </a:spcAft>
              <a:buSzPts val="1400"/>
              <a:buChar char="○"/>
            </a:pPr>
            <a:r>
              <a:rPr lang="en"/>
              <a:t>Clients will be able to list their IP tokens for licensing, sale, or collateralized loans </a:t>
            </a:r>
            <a:endParaRPr/>
          </a:p>
          <a:p>
            <a:pPr marL="457200" lvl="0" indent="-342900" algn="l" rtl="0">
              <a:spcBef>
                <a:spcPts val="0"/>
              </a:spcBef>
              <a:spcAft>
                <a:spcPts val="0"/>
              </a:spcAft>
              <a:buSzPts val="1800"/>
              <a:buChar char="●"/>
            </a:pPr>
            <a:r>
              <a:rPr lang="en"/>
              <a:t>Payment system </a:t>
            </a:r>
            <a:endParaRPr/>
          </a:p>
          <a:p>
            <a:pPr marL="914400" lvl="1" indent="-317500" algn="l" rtl="0">
              <a:spcBef>
                <a:spcPts val="0"/>
              </a:spcBef>
              <a:spcAft>
                <a:spcPts val="0"/>
              </a:spcAft>
              <a:buSzPts val="1400"/>
              <a:buChar char="○"/>
            </a:pPr>
            <a:r>
              <a:rPr lang="en"/>
              <a:t>Clients pay service fee on our platform’s native token (IF token) </a:t>
            </a:r>
            <a:endParaRPr/>
          </a:p>
          <a:p>
            <a:pPr marL="914400" lvl="1" indent="-317500" algn="l" rtl="0">
              <a:spcBef>
                <a:spcPts val="0"/>
              </a:spcBef>
              <a:spcAft>
                <a:spcPts val="0"/>
              </a:spcAft>
              <a:buSzPts val="1400"/>
              <a:buChar char="○"/>
            </a:pPr>
            <a:r>
              <a:rPr lang="en"/>
              <a:t>Pegged to USDT to maintain price stability </a:t>
            </a:r>
            <a:endParaRPr/>
          </a:p>
          <a:p>
            <a:pPr marL="914400" lvl="1" indent="-317500" algn="l" rtl="0">
              <a:spcBef>
                <a:spcPts val="0"/>
              </a:spcBef>
              <a:spcAft>
                <a:spcPts val="0"/>
              </a:spcAft>
              <a:buSzPts val="1400"/>
              <a:buChar char="○"/>
            </a:pPr>
            <a:r>
              <a:rPr lang="en"/>
              <a:t>Clients has the ability to swap IF token with USDT anytime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Coding</a:t>
            </a:r>
            <a:endParaRPr/>
          </a:p>
        </p:txBody>
      </p:sp>
      <p:sp>
        <p:nvSpPr>
          <p:cNvPr id="149" name="Google Shape;149;p23"/>
          <p:cNvSpPr txBox="1">
            <a:spLocks noGrp="1"/>
          </p:cNvSpPr>
          <p:nvPr>
            <p:ph type="body" idx="1"/>
          </p:nvPr>
        </p:nvSpPr>
        <p:spPr>
          <a:xfrm>
            <a:off x="311700" y="1001275"/>
            <a:ext cx="4260300" cy="3339000"/>
          </a:xfrm>
          <a:prstGeom prst="rect">
            <a:avLst/>
          </a:prstGeom>
        </p:spPr>
        <p:txBody>
          <a:bodyPr spcFirstLastPara="1" wrap="square" lIns="91425" tIns="91425" rIns="91425" bIns="91425" anchor="t" anchorCtr="0">
            <a:normAutofit fontScale="55000" lnSpcReduction="10000"/>
          </a:bodyPr>
          <a:lstStyle/>
          <a:p>
            <a:pPr marL="0" lvl="0" indent="0" algn="l" rtl="0">
              <a:spcBef>
                <a:spcPts val="0"/>
              </a:spcBef>
              <a:spcAft>
                <a:spcPts val="0"/>
              </a:spcAft>
              <a:buNone/>
            </a:pPr>
            <a:r>
              <a:rPr lang="en"/>
              <a:t>Contract IdeaFirst {</a:t>
            </a:r>
            <a:endParaRPr/>
          </a:p>
          <a:p>
            <a:pPr marL="0" lvl="0" indent="0" algn="l" rtl="0">
              <a:spcBef>
                <a:spcPts val="1200"/>
              </a:spcBef>
              <a:spcAft>
                <a:spcPts val="0"/>
              </a:spcAft>
              <a:buNone/>
            </a:pPr>
            <a:r>
              <a:rPr lang="en"/>
              <a:t>	Struct IdeaProof {</a:t>
            </a:r>
            <a:endParaRPr/>
          </a:p>
          <a:p>
            <a:pPr marL="0" lvl="0" indent="0" algn="l" rtl="0">
              <a:spcBef>
                <a:spcPts val="1200"/>
              </a:spcBef>
              <a:spcAft>
                <a:spcPts val="0"/>
              </a:spcAft>
              <a:buNone/>
            </a:pPr>
            <a:r>
              <a:rPr lang="en"/>
              <a:t>		Address creator;</a:t>
            </a:r>
            <a:endParaRPr/>
          </a:p>
          <a:p>
            <a:pPr marL="0" lvl="0" indent="0" algn="l" rtl="0">
              <a:spcBef>
                <a:spcPts val="1200"/>
              </a:spcBef>
              <a:spcAft>
                <a:spcPts val="0"/>
              </a:spcAft>
              <a:buNone/>
            </a:pPr>
            <a:r>
              <a:rPr lang="en"/>
              <a:t>		uint 256 timestamp;</a:t>
            </a:r>
            <a:endParaRPr/>
          </a:p>
          <a:p>
            <a:pPr marL="0" lvl="0" indent="0" algn="l" rtl="0">
              <a:spcBef>
                <a:spcPts val="1200"/>
              </a:spcBef>
              <a:spcAft>
                <a:spcPts val="0"/>
              </a:spcAft>
              <a:buNone/>
            </a:pPr>
            <a:r>
              <a:rPr lang="en"/>
              <a:t>		string description;</a:t>
            </a:r>
            <a:endParaRPr/>
          </a:p>
          <a:p>
            <a:pPr marL="0" lvl="0" indent="0" algn="l" rtl="0">
              <a:spcBef>
                <a:spcPts val="1200"/>
              </a:spcBef>
              <a:spcAft>
                <a:spcPts val="0"/>
              </a:spcAft>
              <a:buNone/>
            </a:pPr>
            <a:r>
              <a:rPr lang="en"/>
              <a:t>	}</a:t>
            </a:r>
            <a:endParaRPr/>
          </a:p>
          <a:p>
            <a:pPr marL="0" lvl="0" indent="0" algn="l" rtl="0">
              <a:spcBef>
                <a:spcPts val="1200"/>
              </a:spcBef>
              <a:spcAft>
                <a:spcPts val="0"/>
              </a:spcAft>
              <a:buNone/>
            </a:pPr>
            <a:r>
              <a:rPr lang="en"/>
              <a:t>	mapping(address =&gt; IdeaProof[]) public IdeaProofs;</a:t>
            </a:r>
            <a:endParaRPr/>
          </a:p>
          <a:p>
            <a:pPr marL="0" lvl="0" indent="0" algn="l" rtl="0">
              <a:spcBef>
                <a:spcPts val="1200"/>
              </a:spcBef>
              <a:spcAft>
                <a:spcPts val="0"/>
              </a:spcAft>
              <a:buNone/>
            </a:pPr>
            <a:r>
              <a:rPr lang="en"/>
              <a:t>	function submitIdea(string memory _description) public {</a:t>
            </a:r>
            <a:endParaRPr/>
          </a:p>
          <a:p>
            <a:pPr marL="457200" lvl="0" indent="457200" algn="l" rtl="0">
              <a:spcBef>
                <a:spcPts val="1200"/>
              </a:spcBef>
              <a:spcAft>
                <a:spcPts val="0"/>
              </a:spcAft>
              <a:buNone/>
            </a:pPr>
            <a:r>
              <a:rPr lang="en"/>
              <a:t>Ideaproofs[msg.sender].push(IdeaProof(msg.sender,  block.timestamp, _description));</a:t>
            </a:r>
            <a:endParaRPr/>
          </a:p>
          <a:p>
            <a:pPr marL="0" lvl="0" indent="0" algn="l" rtl="0">
              <a:spcBef>
                <a:spcPts val="1200"/>
              </a:spcBef>
              <a:spcAft>
                <a:spcPts val="1200"/>
              </a:spcAft>
              <a:buNone/>
            </a:pPr>
            <a:r>
              <a:rPr lang="en"/>
              <a:t>	}</a:t>
            </a:r>
            <a:endParaRPr/>
          </a:p>
        </p:txBody>
      </p:sp>
      <p:sp>
        <p:nvSpPr>
          <p:cNvPr id="150" name="Google Shape;150;p23"/>
          <p:cNvSpPr txBox="1">
            <a:spLocks noGrp="1"/>
          </p:cNvSpPr>
          <p:nvPr>
            <p:ph type="body" idx="1"/>
          </p:nvPr>
        </p:nvSpPr>
        <p:spPr>
          <a:xfrm>
            <a:off x="4509525" y="993125"/>
            <a:ext cx="44820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t>function getIdeas() public view returns (string[] memory descriptions, uint256[] memory timestamps)</a:t>
            </a:r>
            <a:endParaRPr sz="1100"/>
          </a:p>
          <a:p>
            <a:pPr marL="457200" lvl="0" indent="0" algn="l" rtl="0">
              <a:spcBef>
                <a:spcPts val="1200"/>
              </a:spcBef>
              <a:spcAft>
                <a:spcPts val="0"/>
              </a:spcAft>
              <a:buNone/>
            </a:pPr>
            <a:r>
              <a:rPr lang="en" sz="1100"/>
              <a:t>uint256 numIdeas = IdeaProofs[msg.sender].length;</a:t>
            </a:r>
            <a:endParaRPr sz="1100"/>
          </a:p>
          <a:p>
            <a:pPr marL="0" lvl="0" indent="457200" algn="l" rtl="0">
              <a:spcBef>
                <a:spcPts val="1200"/>
              </a:spcBef>
              <a:spcAft>
                <a:spcPts val="0"/>
              </a:spcAft>
              <a:buNone/>
            </a:pPr>
            <a:r>
              <a:rPr lang="en" sz="1100"/>
              <a:t>descriptions = new string[](numIdeas);</a:t>
            </a:r>
            <a:endParaRPr sz="1100"/>
          </a:p>
          <a:p>
            <a:pPr marL="457200" lvl="0" indent="0" algn="l" rtl="0">
              <a:spcBef>
                <a:spcPts val="1200"/>
              </a:spcBef>
              <a:spcAft>
                <a:spcPts val="0"/>
              </a:spcAft>
              <a:buNone/>
            </a:pPr>
            <a:r>
              <a:rPr lang="en" sz="1100"/>
              <a:t>timestamps = new uint256[](numIdeas);</a:t>
            </a:r>
            <a:endParaRPr sz="1100"/>
          </a:p>
          <a:p>
            <a:pPr marL="0" lvl="0" indent="457200" algn="l" rtl="0">
              <a:spcBef>
                <a:spcPts val="1200"/>
              </a:spcBef>
              <a:spcAft>
                <a:spcPts val="0"/>
              </a:spcAft>
              <a:buNone/>
            </a:pPr>
            <a:r>
              <a:rPr lang="en" sz="1100"/>
              <a:t>for (uint i = 0; i &lt; length; i++) {</a:t>
            </a:r>
            <a:endParaRPr sz="1100"/>
          </a:p>
          <a:p>
            <a:pPr marL="457200" lvl="0" indent="457200" algn="l" rtl="0">
              <a:spcBef>
                <a:spcPts val="1200"/>
              </a:spcBef>
              <a:spcAft>
                <a:spcPts val="0"/>
              </a:spcAft>
              <a:buNone/>
            </a:pPr>
            <a:r>
              <a:rPr lang="en" sz="1100"/>
              <a:t>descriptions[i] = IdeaProofs[msg.sender][i].description;</a:t>
            </a:r>
            <a:endParaRPr sz="1100"/>
          </a:p>
          <a:p>
            <a:pPr marL="457200" lvl="0" indent="457200" algn="l" rtl="0">
              <a:spcBef>
                <a:spcPts val="1200"/>
              </a:spcBef>
              <a:spcAft>
                <a:spcPts val="0"/>
              </a:spcAft>
              <a:buNone/>
            </a:pPr>
            <a:r>
              <a:rPr lang="en" sz="1100"/>
              <a:t>timestamps[i] = IdeaProofs[msg.sender][i].timestamp;</a:t>
            </a:r>
            <a:endParaRPr sz="1100"/>
          </a:p>
          <a:p>
            <a:pPr marL="0" lvl="0" indent="0" algn="l" rtl="0">
              <a:spcBef>
                <a:spcPts val="1200"/>
              </a:spcBef>
              <a:spcAft>
                <a:spcPts val="1200"/>
              </a:spcAft>
              <a:buNone/>
            </a:pPr>
            <a:r>
              <a:rPr lang="en" sz="1100"/>
              <a:t>        		}}}</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311700" y="219875"/>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Target Market</a:t>
            </a:r>
            <a:endParaRPr/>
          </a:p>
        </p:txBody>
      </p:sp>
      <p:sp>
        <p:nvSpPr>
          <p:cNvPr id="156" name="Google Shape;156;p24"/>
          <p:cNvSpPr txBox="1">
            <a:spLocks noGrp="1"/>
          </p:cNvSpPr>
          <p:nvPr>
            <p:ph type="body" idx="1"/>
          </p:nvPr>
        </p:nvSpPr>
        <p:spPr>
          <a:xfrm>
            <a:off x="311700" y="902250"/>
            <a:ext cx="8520600" cy="33390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en" b="1"/>
              <a:t>Individuals:</a:t>
            </a:r>
            <a:br>
              <a:rPr lang="en"/>
            </a:br>
            <a:r>
              <a:rPr lang="en"/>
              <a:t> Artists, writers, designers, and inventors needing fast proof of original work without paying for full IP legal protection upfront.</a:t>
            </a:r>
            <a:br>
              <a:rPr lang="en"/>
            </a:br>
            <a:endParaRPr/>
          </a:p>
          <a:p>
            <a:pPr marL="457200" marR="0" lvl="0" indent="-342900" algn="l" rtl="0">
              <a:lnSpc>
                <a:spcPct val="115000"/>
              </a:lnSpc>
              <a:spcBef>
                <a:spcPts val="0"/>
              </a:spcBef>
              <a:spcAft>
                <a:spcPts val="0"/>
              </a:spcAft>
              <a:buSzPts val="1800"/>
              <a:buChar char="●"/>
            </a:pPr>
            <a:r>
              <a:rPr lang="en" b="1"/>
              <a:t>Startup Founders and Engineers:</a:t>
            </a:r>
            <a:br>
              <a:rPr lang="en"/>
            </a:br>
            <a:r>
              <a:rPr lang="en"/>
              <a:t> Early-stage entrepreneurs securing proof of concept (PoC) and prototype ideas before pitching to investors or filing patents.</a:t>
            </a:r>
            <a:br>
              <a:rPr lang="en"/>
            </a:br>
            <a:endParaRPr/>
          </a:p>
          <a:p>
            <a:pPr marL="457200" marR="0" lvl="0" indent="-342900" algn="l" rtl="0">
              <a:lnSpc>
                <a:spcPct val="115000"/>
              </a:lnSpc>
              <a:spcBef>
                <a:spcPts val="0"/>
              </a:spcBef>
              <a:spcAft>
                <a:spcPts val="0"/>
              </a:spcAft>
              <a:buSzPts val="1800"/>
              <a:buChar char="●"/>
            </a:pPr>
            <a:r>
              <a:rPr lang="en" b="1"/>
              <a:t>Fashion, Media, and Tech Industries:</a:t>
            </a:r>
            <a:br>
              <a:rPr lang="en"/>
            </a:br>
            <a:r>
              <a:rPr lang="en"/>
              <a:t> Companies and freelancers protecting designs, content, branding ideas, software concepts, or creative works from being copied.</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Legal Regulatory Compliance </a:t>
            </a:r>
            <a:endParaRPr/>
          </a:p>
        </p:txBody>
      </p:sp>
      <p:sp>
        <p:nvSpPr>
          <p:cNvPr id="162" name="Google Shape;162;p2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SzPct val="100000"/>
              <a:buChar char="●"/>
            </a:pPr>
            <a:r>
              <a:rPr lang="en"/>
              <a:t>Deeply aligning platform regulation with USPTO, WIPO and Local IP laws for clients </a:t>
            </a:r>
            <a:endParaRPr/>
          </a:p>
          <a:p>
            <a:pPr marL="457200" lvl="0" indent="-334327" algn="l" rtl="0">
              <a:spcBef>
                <a:spcPts val="0"/>
              </a:spcBef>
              <a:spcAft>
                <a:spcPts val="0"/>
              </a:spcAft>
              <a:buSzPct val="100000"/>
              <a:buChar char="●"/>
            </a:pPr>
            <a:r>
              <a:rPr lang="en"/>
              <a:t>Disclaimers</a:t>
            </a:r>
            <a:endParaRPr/>
          </a:p>
          <a:p>
            <a:pPr marL="914400" lvl="1" indent="-310832" algn="l" rtl="0">
              <a:spcBef>
                <a:spcPts val="0"/>
              </a:spcBef>
              <a:spcAft>
                <a:spcPts val="0"/>
              </a:spcAft>
              <a:buSzPct val="100000"/>
              <a:buChar char="○"/>
            </a:pPr>
            <a:r>
              <a:rPr lang="en"/>
              <a:t>Registering hash with us does not equal official patent or copyright registration but it serves as evidence to protect our client’s interest </a:t>
            </a:r>
            <a:endParaRPr/>
          </a:p>
          <a:p>
            <a:pPr marL="457200" lvl="0" indent="-334327" algn="l" rtl="0">
              <a:spcBef>
                <a:spcPts val="0"/>
              </a:spcBef>
              <a:spcAft>
                <a:spcPts val="0"/>
              </a:spcAft>
              <a:buSzPct val="100000"/>
              <a:buChar char="●"/>
            </a:pPr>
            <a:r>
              <a:rPr lang="en"/>
              <a:t>Optional USPTO integration</a:t>
            </a:r>
            <a:endParaRPr/>
          </a:p>
          <a:p>
            <a:pPr marL="914400" lvl="1" indent="-310832" algn="l" rtl="0">
              <a:spcBef>
                <a:spcPts val="0"/>
              </a:spcBef>
              <a:spcAft>
                <a:spcPts val="0"/>
              </a:spcAft>
              <a:buSzPct val="77777"/>
              <a:buChar char="○"/>
            </a:pPr>
            <a:r>
              <a:rPr lang="en" sz="1800"/>
              <a:t>Looking into getting direct relation or partnership with USPTO, WIPO as license service provider (paying USPTO, WIPO portion of the fees we collect if partnership goes through) </a:t>
            </a:r>
            <a:endParaRPr sz="1800"/>
          </a:p>
          <a:p>
            <a:pPr marL="457200" lvl="0" indent="-334327" algn="l" rtl="0">
              <a:spcBef>
                <a:spcPts val="0"/>
              </a:spcBef>
              <a:spcAft>
                <a:spcPts val="0"/>
              </a:spcAft>
              <a:buSzPct val="100000"/>
              <a:buChar char="●"/>
            </a:pPr>
            <a:r>
              <a:rPr lang="en"/>
              <a:t>Terms of service </a:t>
            </a:r>
            <a:endParaRPr/>
          </a:p>
          <a:p>
            <a:pPr marL="914400" lvl="1" indent="-310832" algn="l" rtl="0">
              <a:spcBef>
                <a:spcPts val="0"/>
              </a:spcBef>
              <a:spcAft>
                <a:spcPts val="0"/>
              </a:spcAft>
              <a:buSzPct val="100000"/>
              <a:buChar char="○"/>
            </a:pPr>
            <a:r>
              <a:rPr lang="en"/>
              <a:t>Users must agree that they retain all liability for legal compliance regarding their ip content</a:t>
            </a:r>
            <a:endParaRPr/>
          </a:p>
          <a:p>
            <a:pPr marL="457200" lvl="0" indent="-334327" algn="l" rtl="0">
              <a:spcBef>
                <a:spcPts val="0"/>
              </a:spcBef>
              <a:spcAft>
                <a:spcPts val="0"/>
              </a:spcAft>
              <a:buSzPct val="100000"/>
              <a:buChar char="●"/>
            </a:pPr>
            <a:r>
              <a:rPr lang="en"/>
              <a:t>KYC/AML compliance </a:t>
            </a:r>
            <a:endParaRPr/>
          </a:p>
          <a:p>
            <a:pPr marL="457200" lvl="0" indent="-334327" algn="l" rtl="0">
              <a:spcBef>
                <a:spcPts val="0"/>
              </a:spcBef>
              <a:spcAft>
                <a:spcPts val="0"/>
              </a:spcAft>
              <a:buSzPct val="100000"/>
              <a:buChar char="●"/>
            </a:pPr>
            <a:r>
              <a:rPr lang="en"/>
              <a:t>Smart contract audits </a:t>
            </a:r>
            <a:endParaRPr/>
          </a:p>
          <a:p>
            <a:pPr marL="914400" lvl="1" indent="-310832" algn="l" rtl="0">
              <a:spcBef>
                <a:spcPts val="0"/>
              </a:spcBef>
              <a:spcAft>
                <a:spcPts val="0"/>
              </a:spcAft>
              <a:buSzPct val="100000"/>
              <a:buChar char="○"/>
            </a:pPr>
            <a:r>
              <a:rPr lang="en"/>
              <a:t>Externally audited to avoid theft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Revenue Model </a:t>
            </a:r>
            <a:endParaRPr/>
          </a:p>
        </p:txBody>
      </p:sp>
      <p:graphicFrame>
        <p:nvGraphicFramePr>
          <p:cNvPr id="168" name="Google Shape;168;p26"/>
          <p:cNvGraphicFramePr/>
          <p:nvPr/>
        </p:nvGraphicFramePr>
        <p:xfrm>
          <a:off x="723900" y="1123950"/>
          <a:ext cx="3000000" cy="3000000"/>
        </p:xfrm>
        <a:graphic>
          <a:graphicData uri="http://schemas.openxmlformats.org/drawingml/2006/table">
            <a:tbl>
              <a:tblPr>
                <a:noFill/>
                <a:tableStyleId>{64E1D2CD-BDE6-4745-9FA2-E790099BB2AC}</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a:latin typeface="Roboto"/>
                          <a:ea typeface="Roboto"/>
                          <a:cs typeface="Roboto"/>
                          <a:sym typeface="Roboto"/>
                        </a:rPr>
                        <a:t>Service</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latin typeface="Roboto"/>
                          <a:ea typeface="Roboto"/>
                          <a:cs typeface="Roboto"/>
                          <a:sym typeface="Roboto"/>
                        </a:rPr>
                        <a:t>Pricing model</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latin typeface="Roboto"/>
                          <a:ea typeface="Roboto"/>
                          <a:cs typeface="Roboto"/>
                          <a:sym typeface="Roboto"/>
                        </a:rPr>
                        <a:t>IP hash registration</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latin typeface="Roboto"/>
                          <a:ea typeface="Roboto"/>
                          <a:cs typeface="Roboto"/>
                          <a:sym typeface="Roboto"/>
                        </a:rPr>
                        <a:t>Flat fee per IP (IF token) </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latin typeface="Roboto"/>
                          <a:ea typeface="Roboto"/>
                          <a:cs typeface="Roboto"/>
                          <a:sym typeface="Roboto"/>
                        </a:rPr>
                        <a:t>Smart contract deployment</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latin typeface="Roboto"/>
                          <a:ea typeface="Roboto"/>
                          <a:cs typeface="Roboto"/>
                          <a:sym typeface="Roboto"/>
                        </a:rPr>
                        <a:t>Setup fee + maintenance</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latin typeface="Roboto"/>
                          <a:ea typeface="Roboto"/>
                          <a:cs typeface="Roboto"/>
                          <a:sym typeface="Roboto"/>
                        </a:rPr>
                        <a:t>Tokenization service</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latin typeface="Roboto"/>
                          <a:ea typeface="Roboto"/>
                          <a:cs typeface="Roboto"/>
                          <a:sym typeface="Roboto"/>
                        </a:rPr>
                        <a:t>Fee per tokenized asset </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latin typeface="Roboto"/>
                          <a:ea typeface="Roboto"/>
                          <a:cs typeface="Roboto"/>
                          <a:sym typeface="Roboto"/>
                        </a:rPr>
                        <a:t>Premium Model</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latin typeface="Roboto"/>
                          <a:ea typeface="Roboto"/>
                          <a:cs typeface="Roboto"/>
                          <a:sym typeface="Roboto"/>
                        </a:rPr>
                        <a:t>Subscription(details on next slide)</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latin typeface="Roboto"/>
                          <a:ea typeface="Roboto"/>
                          <a:cs typeface="Roboto"/>
                          <a:sym typeface="Roboto"/>
                        </a:rPr>
                        <a:t>Licensing and royalty enforcement</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latin typeface="Roboto"/>
                          <a:ea typeface="Roboto"/>
                          <a:cs typeface="Roboto"/>
                          <a:sym typeface="Roboto"/>
                        </a:rPr>
                        <a:t>Taking small cut from royalty payments</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latin typeface="Roboto"/>
                          <a:ea typeface="Roboto"/>
                          <a:cs typeface="Roboto"/>
                          <a:sym typeface="Roboto"/>
                        </a:rPr>
                        <a:t>Ads for Legal/Patent services</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latin typeface="Roboto"/>
                          <a:ea typeface="Roboto"/>
                          <a:cs typeface="Roboto"/>
                          <a:sym typeface="Roboto"/>
                        </a:rPr>
                        <a:t>Referral commissions from legal partners </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Premium Subscription</a:t>
            </a:r>
            <a:endParaRPr/>
          </a:p>
        </p:txBody>
      </p:sp>
      <p:sp>
        <p:nvSpPr>
          <p:cNvPr id="174" name="Google Shape;174;p2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Filing a provisional patent application </a:t>
            </a:r>
            <a:endParaRPr/>
          </a:p>
          <a:p>
            <a:pPr marL="457200" lvl="0" indent="-342900" algn="l" rtl="0">
              <a:spcBef>
                <a:spcPts val="0"/>
              </a:spcBef>
              <a:spcAft>
                <a:spcPts val="0"/>
              </a:spcAft>
              <a:buSzPts val="1800"/>
              <a:buChar char="●"/>
            </a:pPr>
            <a:r>
              <a:rPr lang="en"/>
              <a:t>Filing a copyright registration </a:t>
            </a:r>
            <a:endParaRPr/>
          </a:p>
          <a:p>
            <a:pPr marL="457200" lvl="0" indent="-342900" algn="l" rtl="0">
              <a:spcBef>
                <a:spcPts val="0"/>
              </a:spcBef>
              <a:spcAft>
                <a:spcPts val="0"/>
              </a:spcAft>
              <a:buSzPts val="1800"/>
              <a:buChar char="●"/>
            </a:pPr>
            <a:r>
              <a:rPr lang="en"/>
              <a:t>Reminders for renewal based on expiration dates (trademark renewal and others) </a:t>
            </a:r>
            <a:endParaRPr/>
          </a:p>
          <a:p>
            <a:pPr marL="457200" lvl="0" indent="-342900" algn="l" rtl="0">
              <a:spcBef>
                <a:spcPts val="0"/>
              </a:spcBef>
              <a:spcAft>
                <a:spcPts val="0"/>
              </a:spcAft>
              <a:buSzPts val="1800"/>
              <a:buChar char="●"/>
            </a:pPr>
            <a:r>
              <a:rPr lang="en"/>
              <a:t>Requiring integration of e signature APIs like docusign, Adobe sign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8" title="money.png"/>
          <p:cNvPicPr preferRelativeResize="0"/>
          <p:nvPr/>
        </p:nvPicPr>
        <p:blipFill>
          <a:blip r:embed="rId3">
            <a:alphaModFix/>
          </a:blip>
          <a:stretch>
            <a:fillRect/>
          </a:stretch>
        </p:blipFill>
        <p:spPr>
          <a:xfrm>
            <a:off x="0" y="0"/>
            <a:ext cx="4882925" cy="4882925"/>
          </a:xfrm>
          <a:prstGeom prst="rect">
            <a:avLst/>
          </a:prstGeom>
          <a:noFill/>
          <a:ln>
            <a:noFill/>
          </a:ln>
        </p:spPr>
      </p:pic>
      <p:pic>
        <p:nvPicPr>
          <p:cNvPr id="180" name="Google Shape;180;p28" title="money.png"/>
          <p:cNvPicPr preferRelativeResize="0"/>
          <p:nvPr/>
        </p:nvPicPr>
        <p:blipFill>
          <a:blip r:embed="rId3">
            <a:alphaModFix/>
          </a:blip>
          <a:stretch>
            <a:fillRect/>
          </a:stretch>
        </p:blipFill>
        <p:spPr>
          <a:xfrm>
            <a:off x="4882925" y="0"/>
            <a:ext cx="4882925" cy="4882925"/>
          </a:xfrm>
          <a:prstGeom prst="rect">
            <a:avLst/>
          </a:prstGeom>
          <a:noFill/>
          <a:ln>
            <a:noFill/>
          </a:ln>
        </p:spPr>
      </p:pic>
      <p:sp>
        <p:nvSpPr>
          <p:cNvPr id="181" name="Google Shape;181;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82" name="Google Shape;182;p28"/>
          <p:cNvSpPr txBox="1">
            <a:spLocks noGrp="1"/>
          </p:cNvSpPr>
          <p:nvPr>
            <p:ph type="body" idx="1"/>
          </p:nvPr>
        </p:nvSpPr>
        <p:spPr>
          <a:xfrm>
            <a:off x="311700" y="410000"/>
            <a:ext cx="8520600" cy="4158900"/>
          </a:xfrm>
          <a:prstGeom prst="rect">
            <a:avLst/>
          </a:prstGeom>
          <a:ln>
            <a:noFill/>
          </a:ln>
        </p:spPr>
        <p:txBody>
          <a:bodyPr spcFirstLastPara="1" wrap="square" lIns="91425" tIns="91425" rIns="91425" bIns="91425" anchor="ctr" anchorCtr="0">
            <a:normAutofit/>
          </a:bodyPr>
          <a:lstStyle/>
          <a:p>
            <a:pPr marL="0" lvl="0" indent="0" algn="ctr" rtl="0">
              <a:spcBef>
                <a:spcPts val="0"/>
              </a:spcBef>
              <a:spcAft>
                <a:spcPts val="1200"/>
              </a:spcAft>
              <a:buNone/>
            </a:pPr>
            <a:r>
              <a:rPr lang="en" sz="7500" b="1" i="1">
                <a:solidFill>
                  <a:schemeClr val="dk1"/>
                </a:solidFill>
              </a:rPr>
              <a:t>Who is ready to invest?!</a:t>
            </a:r>
            <a:endParaRPr sz="7500" b="1" i="1">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Interactive Activity - Connect the Dots</a:t>
            </a:r>
            <a:endParaRPr/>
          </a:p>
        </p:txBody>
      </p:sp>
      <p:sp>
        <p:nvSpPr>
          <p:cNvPr id="93" name="Google Shape;93;p1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b="1"/>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94" name="Google Shape;94;p14"/>
          <p:cNvPicPr preferRelativeResize="0"/>
          <p:nvPr/>
        </p:nvPicPr>
        <p:blipFill rotWithShape="1">
          <a:blip r:embed="rId3">
            <a:alphaModFix/>
          </a:blip>
          <a:srcRect t="23112" r="8315" b="18091"/>
          <a:stretch/>
        </p:blipFill>
        <p:spPr>
          <a:xfrm>
            <a:off x="2541900" y="1017788"/>
            <a:ext cx="3896850" cy="3238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311700" y="162775"/>
            <a:ext cx="8520600" cy="6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Current Patent Application Process</a:t>
            </a:r>
            <a:endParaRPr/>
          </a:p>
        </p:txBody>
      </p:sp>
      <p:sp>
        <p:nvSpPr>
          <p:cNvPr id="100" name="Google Shape;100;p15"/>
          <p:cNvSpPr txBox="1">
            <a:spLocks noGrp="1"/>
          </p:cNvSpPr>
          <p:nvPr>
            <p:ph type="body" idx="1"/>
          </p:nvPr>
        </p:nvSpPr>
        <p:spPr>
          <a:xfrm>
            <a:off x="311700" y="1301027"/>
            <a:ext cx="5710800" cy="26241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a:t>Current Steps:</a:t>
            </a:r>
            <a:endParaRPr sz="2200"/>
          </a:p>
          <a:p>
            <a:pPr marL="914400" lvl="1" indent="-368300" algn="l" rtl="0">
              <a:spcBef>
                <a:spcPts val="0"/>
              </a:spcBef>
              <a:spcAft>
                <a:spcPts val="0"/>
              </a:spcAft>
              <a:buSzPts val="2200"/>
              <a:buChar char="○"/>
            </a:pPr>
            <a:r>
              <a:rPr lang="en" sz="2200"/>
              <a:t>Preparation</a:t>
            </a:r>
            <a:endParaRPr sz="2200"/>
          </a:p>
          <a:p>
            <a:pPr marL="914400" lvl="1" indent="-368300" algn="l" rtl="0">
              <a:spcBef>
                <a:spcPts val="0"/>
              </a:spcBef>
              <a:spcAft>
                <a:spcPts val="0"/>
              </a:spcAft>
              <a:buSzPts val="2200"/>
              <a:buChar char="○"/>
            </a:pPr>
            <a:r>
              <a:rPr lang="en" sz="2200"/>
              <a:t>Application</a:t>
            </a:r>
            <a:endParaRPr sz="2200"/>
          </a:p>
          <a:p>
            <a:pPr marL="914400" lvl="1" indent="-368300" algn="l" rtl="0">
              <a:spcBef>
                <a:spcPts val="0"/>
              </a:spcBef>
              <a:spcAft>
                <a:spcPts val="0"/>
              </a:spcAft>
              <a:buSzPts val="2200"/>
              <a:buChar char="○"/>
            </a:pPr>
            <a:r>
              <a:rPr lang="en" sz="2200"/>
              <a:t>Examination </a:t>
            </a:r>
            <a:endParaRPr sz="2200"/>
          </a:p>
          <a:p>
            <a:pPr marL="914400" lvl="1" indent="-368300" algn="l" rtl="0">
              <a:spcBef>
                <a:spcPts val="0"/>
              </a:spcBef>
              <a:spcAft>
                <a:spcPts val="0"/>
              </a:spcAft>
              <a:buSzPts val="2200"/>
              <a:buChar char="○"/>
            </a:pPr>
            <a:r>
              <a:rPr lang="en" sz="2200"/>
              <a:t>Authorization and Issuance</a:t>
            </a:r>
            <a:endParaRPr sz="2200"/>
          </a:p>
          <a:p>
            <a:pPr marL="457200" lvl="0" indent="0" algn="l" rtl="0">
              <a:spcBef>
                <a:spcPts val="1200"/>
              </a:spcBef>
              <a:spcAft>
                <a:spcPts val="1200"/>
              </a:spcAft>
              <a:buNone/>
            </a:pPr>
            <a:endParaRPr sz="1800"/>
          </a:p>
        </p:txBody>
      </p:sp>
      <p:pic>
        <p:nvPicPr>
          <p:cNvPr id="101" name="Google Shape;101;p15" title="trend-in-patent-applications-for-the-top-five-offices-1883-2023.png"/>
          <p:cNvPicPr preferRelativeResize="0"/>
          <p:nvPr/>
        </p:nvPicPr>
        <p:blipFill>
          <a:blip r:embed="rId3">
            <a:alphaModFix/>
          </a:blip>
          <a:stretch>
            <a:fillRect/>
          </a:stretch>
        </p:blipFill>
        <p:spPr>
          <a:xfrm>
            <a:off x="5248448" y="1301022"/>
            <a:ext cx="3613701" cy="29664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Current Patent Application Process</a:t>
            </a:r>
            <a:endParaRPr/>
          </a:p>
        </p:txBody>
      </p:sp>
      <p:sp>
        <p:nvSpPr>
          <p:cNvPr id="107" name="Google Shape;107;p1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Application Requirements and Challenges:</a:t>
            </a:r>
            <a:endParaRPr sz="2000"/>
          </a:p>
          <a:p>
            <a:pPr marL="914400" lvl="1" indent="-355600" algn="l" rtl="0">
              <a:spcBef>
                <a:spcPts val="0"/>
              </a:spcBef>
              <a:spcAft>
                <a:spcPts val="0"/>
              </a:spcAft>
              <a:buSzPts val="2000"/>
              <a:buChar char="○"/>
            </a:pPr>
            <a:r>
              <a:rPr lang="en" sz="2000"/>
              <a:t>Clear description of invention</a:t>
            </a:r>
            <a:endParaRPr sz="2000"/>
          </a:p>
          <a:p>
            <a:pPr marL="914400" lvl="1" indent="-355600" algn="l" rtl="0">
              <a:spcBef>
                <a:spcPts val="0"/>
              </a:spcBef>
              <a:spcAft>
                <a:spcPts val="0"/>
              </a:spcAft>
              <a:buSzPts val="2000"/>
              <a:buChar char="○"/>
            </a:pPr>
            <a:r>
              <a:rPr lang="en" sz="2000"/>
              <a:t>Drawings and Diagrams</a:t>
            </a:r>
            <a:endParaRPr sz="2000"/>
          </a:p>
          <a:p>
            <a:pPr marL="914400" lvl="1" indent="-355600" algn="l" rtl="0">
              <a:spcBef>
                <a:spcPts val="0"/>
              </a:spcBef>
              <a:spcAft>
                <a:spcPts val="0"/>
              </a:spcAft>
              <a:buSzPts val="2000"/>
              <a:buChar char="○"/>
            </a:pPr>
            <a:r>
              <a:rPr lang="en" sz="2000"/>
              <a:t>List of Features or Claims</a:t>
            </a:r>
            <a:endParaRPr sz="2000"/>
          </a:p>
          <a:p>
            <a:pPr marL="914400" lvl="1" indent="-355600" algn="l" rtl="0">
              <a:spcBef>
                <a:spcPts val="0"/>
              </a:spcBef>
              <a:spcAft>
                <a:spcPts val="0"/>
              </a:spcAft>
              <a:buSzPts val="2000"/>
              <a:buChar char="○"/>
            </a:pPr>
            <a:r>
              <a:rPr lang="en" sz="2000"/>
              <a:t>Prior Art Search by Attorney</a:t>
            </a:r>
            <a:endParaRPr sz="2000"/>
          </a:p>
          <a:p>
            <a:pPr marL="914400" lvl="1" indent="-355600" algn="l" rtl="0">
              <a:spcBef>
                <a:spcPts val="0"/>
              </a:spcBef>
              <a:spcAft>
                <a:spcPts val="0"/>
              </a:spcAft>
              <a:buSzPts val="2000"/>
              <a:buChar char="○"/>
            </a:pPr>
            <a:r>
              <a:rPr lang="en" sz="2000"/>
              <a:t>Complex legal language</a:t>
            </a:r>
            <a:endParaRPr sz="2000"/>
          </a:p>
          <a:p>
            <a:pPr marL="914400" lvl="1" indent="-355600" algn="l" rtl="0">
              <a:spcBef>
                <a:spcPts val="0"/>
              </a:spcBef>
              <a:spcAft>
                <a:spcPts val="0"/>
              </a:spcAft>
              <a:buSzPts val="2000"/>
              <a:buChar char="○"/>
            </a:pPr>
            <a:r>
              <a:rPr lang="en" sz="2000"/>
              <a:t>Cost</a:t>
            </a:r>
            <a:endParaRPr sz="1600"/>
          </a:p>
        </p:txBody>
      </p:sp>
      <p:pic>
        <p:nvPicPr>
          <p:cNvPr id="108" name="Google Shape;108;p16"/>
          <p:cNvPicPr preferRelativeResize="0"/>
          <p:nvPr/>
        </p:nvPicPr>
        <p:blipFill>
          <a:blip r:embed="rId3">
            <a:alphaModFix/>
          </a:blip>
          <a:stretch>
            <a:fillRect/>
          </a:stretch>
        </p:blipFill>
        <p:spPr>
          <a:xfrm>
            <a:off x="5731300" y="1017797"/>
            <a:ext cx="3204800" cy="3493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IdeaFirst (Core Operations)</a:t>
            </a:r>
            <a:endParaRPr/>
          </a:p>
        </p:txBody>
      </p:sp>
      <p:sp>
        <p:nvSpPr>
          <p:cNvPr id="114" name="Google Shape;114;p1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Clients will be able to upload their IP materials </a:t>
            </a:r>
            <a:endParaRPr/>
          </a:p>
          <a:p>
            <a:pPr marL="457200" lvl="0" indent="-342900" algn="l" rtl="0">
              <a:spcBef>
                <a:spcPts val="0"/>
              </a:spcBef>
              <a:spcAft>
                <a:spcPts val="0"/>
              </a:spcAft>
              <a:buSzPts val="1800"/>
              <a:buChar char="●"/>
            </a:pPr>
            <a:r>
              <a:rPr lang="en"/>
              <a:t>Backend hashes the material in forms of SHA-256, then recording it to the public blockchain, and offering more privacy protections for client </a:t>
            </a:r>
            <a:endParaRPr/>
          </a:p>
          <a:p>
            <a:pPr marL="0" lvl="0" indent="0" algn="l" rtl="0">
              <a:spcBef>
                <a:spcPts val="1200"/>
              </a:spcBef>
              <a:spcAft>
                <a:spcPts val="0"/>
              </a:spcAft>
              <a:buNone/>
            </a:pPr>
            <a:r>
              <a:rPr lang="en"/>
              <a:t>Record steps </a:t>
            </a:r>
            <a:endParaRPr/>
          </a:p>
          <a:p>
            <a:pPr marL="457200" lvl="0" indent="-342900" algn="l" rtl="0">
              <a:spcBef>
                <a:spcPts val="1200"/>
              </a:spcBef>
              <a:spcAft>
                <a:spcPts val="0"/>
              </a:spcAft>
              <a:buSzPts val="1800"/>
              <a:buChar char="-"/>
            </a:pPr>
            <a:r>
              <a:rPr lang="en"/>
              <a:t>IP Hash </a:t>
            </a:r>
            <a:endParaRPr/>
          </a:p>
          <a:p>
            <a:pPr marL="457200" lvl="0" indent="-342900" algn="l" rtl="0">
              <a:spcBef>
                <a:spcPts val="0"/>
              </a:spcBef>
              <a:spcAft>
                <a:spcPts val="0"/>
              </a:spcAft>
              <a:buSzPts val="1800"/>
              <a:buChar char="-"/>
            </a:pPr>
            <a:r>
              <a:rPr lang="en"/>
              <a:t>Owner Wallet Address </a:t>
            </a:r>
            <a:endParaRPr/>
          </a:p>
          <a:p>
            <a:pPr marL="457200" lvl="0" indent="-342900" algn="l" rtl="0">
              <a:spcBef>
                <a:spcPts val="0"/>
              </a:spcBef>
              <a:spcAft>
                <a:spcPts val="0"/>
              </a:spcAft>
              <a:buSzPts val="1800"/>
              <a:buChar char="-"/>
            </a:pPr>
            <a:r>
              <a:rPr lang="en"/>
              <a:t>Timestamp </a:t>
            </a:r>
            <a:endParaRPr/>
          </a:p>
          <a:p>
            <a:pPr marL="457200" lvl="0" indent="-342900" algn="l" rtl="0">
              <a:spcBef>
                <a:spcPts val="0"/>
              </a:spcBef>
              <a:spcAft>
                <a:spcPts val="0"/>
              </a:spcAft>
              <a:buSzPts val="1800"/>
              <a:buChar char="-"/>
            </a:pPr>
            <a:r>
              <a:rPr lang="en"/>
              <a:t>Optional metadata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Blockchain?</a:t>
            </a:r>
            <a:endParaRPr/>
          </a:p>
        </p:txBody>
      </p:sp>
      <p:sp>
        <p:nvSpPr>
          <p:cNvPr id="120" name="Google Shape;120;p1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en"/>
              <a:t>Tamper-proof and immutable records</a:t>
            </a:r>
            <a:endParaRPr/>
          </a:p>
          <a:p>
            <a:pPr marL="457200" lvl="0" indent="-342900" algn="l" rtl="0">
              <a:lnSpc>
                <a:spcPct val="150000"/>
              </a:lnSpc>
              <a:spcBef>
                <a:spcPts val="0"/>
              </a:spcBef>
              <a:spcAft>
                <a:spcPts val="0"/>
              </a:spcAft>
              <a:buSzPts val="1800"/>
              <a:buChar char="●"/>
            </a:pPr>
            <a:r>
              <a:rPr lang="en"/>
              <a:t>24/7 global accessibility</a:t>
            </a:r>
            <a:endParaRPr/>
          </a:p>
          <a:p>
            <a:pPr marL="457200" lvl="0" indent="-342900" algn="l" rtl="0">
              <a:lnSpc>
                <a:spcPct val="150000"/>
              </a:lnSpc>
              <a:spcBef>
                <a:spcPts val="0"/>
              </a:spcBef>
              <a:spcAft>
                <a:spcPts val="0"/>
              </a:spcAft>
              <a:buSzPts val="1800"/>
              <a:buChar char="●"/>
            </a:pPr>
            <a:r>
              <a:rPr lang="en"/>
              <a:t>Lower costs and faster registration</a:t>
            </a:r>
            <a:endParaRPr/>
          </a:p>
          <a:p>
            <a:pPr marL="457200" lvl="0" indent="-342900" algn="l" rtl="0">
              <a:lnSpc>
                <a:spcPct val="150000"/>
              </a:lnSpc>
              <a:spcBef>
                <a:spcPts val="0"/>
              </a:spcBef>
              <a:spcAft>
                <a:spcPts val="0"/>
              </a:spcAft>
              <a:buSzPts val="1800"/>
              <a:buChar char="●"/>
            </a:pPr>
            <a:r>
              <a:rPr lang="en"/>
              <a:t>Decentralized and verifiable trust</a:t>
            </a:r>
            <a:endParaRPr/>
          </a:p>
          <a:p>
            <a:pPr marL="457200" lvl="0" indent="-342900" algn="l" rtl="0">
              <a:lnSpc>
                <a:spcPct val="150000"/>
              </a:lnSpc>
              <a:spcBef>
                <a:spcPts val="0"/>
              </a:spcBef>
              <a:spcAft>
                <a:spcPts val="0"/>
              </a:spcAft>
              <a:buSzPts val="1800"/>
              <a:buChar char="●"/>
            </a:pPr>
            <a:r>
              <a:rPr lang="en"/>
              <a:t>Privacy protection through hashing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Tools/Services</a:t>
            </a:r>
            <a:endParaRPr/>
          </a:p>
        </p:txBody>
      </p:sp>
      <p:graphicFrame>
        <p:nvGraphicFramePr>
          <p:cNvPr id="126" name="Google Shape;126;p19"/>
          <p:cNvGraphicFramePr/>
          <p:nvPr/>
        </p:nvGraphicFramePr>
        <p:xfrm>
          <a:off x="952500" y="1238250"/>
          <a:ext cx="3000000" cy="3000000"/>
        </p:xfrm>
        <a:graphic>
          <a:graphicData uri="http://schemas.openxmlformats.org/drawingml/2006/table">
            <a:tbl>
              <a:tblPr>
                <a:noFill/>
                <a:tableStyleId>{64E1D2CD-BDE6-4745-9FA2-E790099BB2AC}</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b="1">
                          <a:latin typeface="Roboto"/>
                          <a:ea typeface="Roboto"/>
                          <a:cs typeface="Roboto"/>
                          <a:sym typeface="Roboto"/>
                        </a:rPr>
                        <a:t>Layer</a:t>
                      </a:r>
                      <a:endParaRPr b="1">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b="1">
                          <a:latin typeface="Roboto"/>
                          <a:ea typeface="Roboto"/>
                          <a:cs typeface="Roboto"/>
                          <a:sym typeface="Roboto"/>
                        </a:rPr>
                        <a:t>Tools/Services </a:t>
                      </a:r>
                      <a:endParaRPr b="1">
                        <a:latin typeface="Roboto"/>
                        <a:ea typeface="Roboto"/>
                        <a:cs typeface="Roboto"/>
                        <a:sym typeface="Roboto"/>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latin typeface="Roboto"/>
                          <a:ea typeface="Roboto"/>
                          <a:cs typeface="Roboto"/>
                          <a:sym typeface="Roboto"/>
                        </a:rPr>
                        <a:t>Blockchain</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latin typeface="Roboto"/>
                          <a:ea typeface="Roboto"/>
                          <a:cs typeface="Roboto"/>
                          <a:sym typeface="Roboto"/>
                        </a:rPr>
                        <a:t>Ethereum, polygon, Arbitrum </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latin typeface="Roboto"/>
                          <a:ea typeface="Roboto"/>
                          <a:cs typeface="Roboto"/>
                          <a:sym typeface="Roboto"/>
                        </a:rPr>
                        <a:t>Smart contracts </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latin typeface="Roboto"/>
                          <a:ea typeface="Roboto"/>
                          <a:cs typeface="Roboto"/>
                          <a:sym typeface="Roboto"/>
                        </a:rPr>
                        <a:t>Solidityu, chainlink functions, API3</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latin typeface="Roboto"/>
                          <a:ea typeface="Roboto"/>
                          <a:cs typeface="Roboto"/>
                          <a:sym typeface="Roboto"/>
                        </a:rPr>
                        <a:t>API Gateway </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latin typeface="Roboto"/>
                          <a:ea typeface="Roboto"/>
                          <a:cs typeface="Roboto"/>
                          <a:sym typeface="Roboto"/>
                        </a:rPr>
                        <a:t>Flask/FastAPI backend, AWS API gateway </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latin typeface="Roboto"/>
                          <a:ea typeface="Roboto"/>
                          <a:cs typeface="Roboto"/>
                          <a:sym typeface="Roboto"/>
                        </a:rPr>
                        <a:t>Oracle </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latin typeface="Roboto"/>
                          <a:ea typeface="Roboto"/>
                          <a:cs typeface="Roboto"/>
                          <a:sym typeface="Roboto"/>
                        </a:rPr>
                        <a:t>Chainlink/API3 Node setup </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latin typeface="Roboto"/>
                          <a:ea typeface="Roboto"/>
                          <a:cs typeface="Roboto"/>
                          <a:sym typeface="Roboto"/>
                        </a:rPr>
                        <a:t>Frontend </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latin typeface="Roboto"/>
                          <a:ea typeface="Roboto"/>
                          <a:cs typeface="Roboto"/>
                          <a:sym typeface="Roboto"/>
                        </a:rPr>
                        <a:t>React, Next.js, Web3.js or ethers.js </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latin typeface="Roboto"/>
                          <a:ea typeface="Roboto"/>
                          <a:cs typeface="Roboto"/>
                          <a:sym typeface="Roboto"/>
                        </a:rPr>
                        <a:t>Security </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latin typeface="Roboto"/>
                          <a:ea typeface="Roboto"/>
                          <a:cs typeface="Roboto"/>
                          <a:sym typeface="Roboto"/>
                        </a:rPr>
                        <a:t>Penetration Testing, Smart contract audit </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API </a:t>
            </a:r>
            <a:endParaRPr/>
          </a:p>
        </p:txBody>
      </p:sp>
      <p:sp>
        <p:nvSpPr>
          <p:cNvPr id="132" name="Google Shape;132;p2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Client uploads IP documents, system hashes and sends to Dapp </a:t>
            </a:r>
            <a:endParaRPr/>
          </a:p>
          <a:p>
            <a:pPr marL="457200" lvl="0" indent="-342900" algn="l" rtl="0">
              <a:spcBef>
                <a:spcPts val="0"/>
              </a:spcBef>
              <a:spcAft>
                <a:spcPts val="0"/>
              </a:spcAft>
              <a:buSzPts val="1800"/>
              <a:buChar char="●"/>
            </a:pPr>
            <a:r>
              <a:rPr lang="en"/>
              <a:t>Smart contract calls oracle to check for IP conflicts </a:t>
            </a:r>
            <a:endParaRPr/>
          </a:p>
          <a:p>
            <a:pPr marL="457200" lvl="0" indent="-342900" algn="l" rtl="0">
              <a:spcBef>
                <a:spcPts val="0"/>
              </a:spcBef>
              <a:spcAft>
                <a:spcPts val="0"/>
              </a:spcAft>
              <a:buSzPts val="1800"/>
              <a:buChar char="●"/>
            </a:pPr>
            <a:r>
              <a:rPr lang="en"/>
              <a:t>API returns result </a:t>
            </a:r>
            <a:endParaRPr/>
          </a:p>
          <a:p>
            <a:pPr marL="914400" lvl="1" indent="-317500" algn="l" rtl="0">
              <a:spcBef>
                <a:spcPts val="0"/>
              </a:spcBef>
              <a:spcAft>
                <a:spcPts val="0"/>
              </a:spcAft>
              <a:buSzPts val="1400"/>
              <a:buChar char="○"/>
            </a:pPr>
            <a:r>
              <a:rPr lang="en"/>
              <a:t>No conflict IP is time stamped on blockchain</a:t>
            </a:r>
            <a:endParaRPr/>
          </a:p>
          <a:p>
            <a:pPr marL="914400" lvl="1" indent="-317500" algn="l" rtl="0">
              <a:spcBef>
                <a:spcPts val="0"/>
              </a:spcBef>
              <a:spcAft>
                <a:spcPts val="0"/>
              </a:spcAft>
              <a:buSzPts val="1400"/>
              <a:buChar char="○"/>
            </a:pPr>
            <a:r>
              <a:rPr lang="en"/>
              <a:t>Conflict sent for manual review</a:t>
            </a:r>
            <a:endParaRPr/>
          </a:p>
          <a:p>
            <a:pPr marL="914400" lvl="1" indent="-317500" algn="l" rtl="0">
              <a:spcBef>
                <a:spcPts val="0"/>
              </a:spcBef>
              <a:spcAft>
                <a:spcPts val="0"/>
              </a:spcAft>
              <a:buSzPts val="1400"/>
              <a:buChar char="○"/>
            </a:pPr>
            <a:r>
              <a:rPr lang="en"/>
              <a:t>Violation contract is automatically rejected </a:t>
            </a:r>
            <a:endParaRPr/>
          </a:p>
          <a:p>
            <a:pPr marL="457200" lvl="0" indent="-342900" algn="l" rtl="0">
              <a:spcBef>
                <a:spcPts val="0"/>
              </a:spcBef>
              <a:spcAft>
                <a:spcPts val="0"/>
              </a:spcAft>
              <a:buSzPts val="1800"/>
              <a:buChar char="●"/>
            </a:pPr>
            <a:r>
              <a:rPr lang="en"/>
              <a:t>All actions are logged immutably for transparency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graphicFrame>
        <p:nvGraphicFramePr>
          <p:cNvPr id="137" name="Google Shape;137;p21"/>
          <p:cNvGraphicFramePr/>
          <p:nvPr/>
        </p:nvGraphicFramePr>
        <p:xfrm>
          <a:off x="875450" y="860475"/>
          <a:ext cx="3000000" cy="3000000"/>
        </p:xfrm>
        <a:graphic>
          <a:graphicData uri="http://schemas.openxmlformats.org/drawingml/2006/table">
            <a:tbl>
              <a:tblPr>
                <a:noFill/>
                <a:tableStyleId>{64E1D2CD-BDE6-4745-9FA2-E790099BB2AC}</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b="1">
                          <a:solidFill>
                            <a:schemeClr val="dk2"/>
                          </a:solidFill>
                          <a:latin typeface="Roboto"/>
                          <a:ea typeface="Roboto"/>
                          <a:cs typeface="Roboto"/>
                          <a:sym typeface="Roboto"/>
                        </a:rPr>
                        <a:t>API Type</a:t>
                      </a:r>
                      <a:endParaRPr b="1">
                        <a:solidFill>
                          <a:schemeClr val="dk2"/>
                        </a:solidFill>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b="1">
                          <a:solidFill>
                            <a:schemeClr val="dk2"/>
                          </a:solidFill>
                          <a:latin typeface="Roboto"/>
                          <a:ea typeface="Roboto"/>
                          <a:cs typeface="Roboto"/>
                          <a:sym typeface="Roboto"/>
                        </a:rPr>
                        <a:t>Example source </a:t>
                      </a:r>
                      <a:endParaRPr b="1">
                        <a:solidFill>
                          <a:schemeClr val="dk2"/>
                        </a:solidFill>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b="1">
                          <a:solidFill>
                            <a:schemeClr val="dk2"/>
                          </a:solidFill>
                          <a:latin typeface="Roboto"/>
                          <a:ea typeface="Roboto"/>
                          <a:cs typeface="Roboto"/>
                          <a:sym typeface="Roboto"/>
                        </a:rPr>
                        <a:t>Purpose </a:t>
                      </a:r>
                      <a:endParaRPr b="1">
                        <a:solidFill>
                          <a:schemeClr val="dk2"/>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solidFill>
                            <a:schemeClr val="dk2"/>
                          </a:solidFill>
                          <a:latin typeface="Roboto"/>
                          <a:ea typeface="Roboto"/>
                          <a:cs typeface="Roboto"/>
                          <a:sym typeface="Roboto"/>
                        </a:rPr>
                        <a:t>USPTO Patent Database API</a:t>
                      </a:r>
                      <a:endParaRPr>
                        <a:solidFill>
                          <a:schemeClr val="dk2"/>
                        </a:solidFill>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solidFill>
                            <a:schemeClr val="dk2"/>
                          </a:solidFill>
                          <a:latin typeface="Roboto"/>
                          <a:ea typeface="Roboto"/>
                          <a:cs typeface="Roboto"/>
                          <a:sym typeface="Roboto"/>
                        </a:rPr>
                        <a:t>USPTO Open Data Portal</a:t>
                      </a:r>
                      <a:endParaRPr>
                        <a:solidFill>
                          <a:schemeClr val="dk2"/>
                        </a:solidFill>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solidFill>
                            <a:schemeClr val="dk2"/>
                          </a:solidFill>
                          <a:latin typeface="Roboto"/>
                          <a:ea typeface="Roboto"/>
                          <a:cs typeface="Roboto"/>
                          <a:sym typeface="Roboto"/>
                        </a:rPr>
                        <a:t>Check if similar patents exist </a:t>
                      </a:r>
                      <a:endParaRPr>
                        <a:solidFill>
                          <a:schemeClr val="dk2"/>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solidFill>
                            <a:schemeClr val="dk2"/>
                          </a:solidFill>
                          <a:latin typeface="Roboto"/>
                          <a:ea typeface="Roboto"/>
                          <a:cs typeface="Roboto"/>
                          <a:sym typeface="Roboto"/>
                        </a:rPr>
                        <a:t>Copyright Office API </a:t>
                      </a:r>
                      <a:endParaRPr>
                        <a:solidFill>
                          <a:schemeClr val="dk2"/>
                        </a:solidFill>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solidFill>
                            <a:schemeClr val="dk2"/>
                          </a:solidFill>
                          <a:latin typeface="Roboto"/>
                          <a:ea typeface="Roboto"/>
                          <a:cs typeface="Roboto"/>
                          <a:sym typeface="Roboto"/>
                        </a:rPr>
                        <a:t>US Copyright office public records </a:t>
                      </a:r>
                      <a:endParaRPr>
                        <a:solidFill>
                          <a:schemeClr val="dk2"/>
                        </a:solidFill>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solidFill>
                            <a:schemeClr val="dk2"/>
                          </a:solidFill>
                          <a:latin typeface="Roboto"/>
                          <a:ea typeface="Roboto"/>
                          <a:cs typeface="Roboto"/>
                          <a:sym typeface="Roboto"/>
                        </a:rPr>
                        <a:t>Verify Copyright filings </a:t>
                      </a:r>
                      <a:endParaRPr>
                        <a:solidFill>
                          <a:schemeClr val="dk2"/>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solidFill>
                            <a:schemeClr val="dk2"/>
                          </a:solidFill>
                          <a:latin typeface="Roboto"/>
                          <a:ea typeface="Roboto"/>
                          <a:cs typeface="Roboto"/>
                          <a:sym typeface="Roboto"/>
                        </a:rPr>
                        <a:t>Trademark office APIs</a:t>
                      </a:r>
                      <a:endParaRPr>
                        <a:solidFill>
                          <a:schemeClr val="dk2"/>
                        </a:solidFill>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solidFill>
                            <a:schemeClr val="dk2"/>
                          </a:solidFill>
                          <a:latin typeface="Roboto"/>
                          <a:ea typeface="Roboto"/>
                          <a:cs typeface="Roboto"/>
                          <a:sym typeface="Roboto"/>
                        </a:rPr>
                        <a:t>USPTO trademark API</a:t>
                      </a:r>
                      <a:endParaRPr>
                        <a:solidFill>
                          <a:schemeClr val="dk2"/>
                        </a:solidFill>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solidFill>
                            <a:schemeClr val="dk2"/>
                          </a:solidFill>
                          <a:latin typeface="Roboto"/>
                          <a:ea typeface="Roboto"/>
                          <a:cs typeface="Roboto"/>
                          <a:sym typeface="Roboto"/>
                        </a:rPr>
                        <a:t>Check live trademark status</a:t>
                      </a:r>
                      <a:endParaRPr>
                        <a:solidFill>
                          <a:schemeClr val="dk2"/>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solidFill>
                            <a:schemeClr val="dk2"/>
                          </a:solidFill>
                          <a:latin typeface="Roboto"/>
                          <a:ea typeface="Roboto"/>
                          <a:cs typeface="Roboto"/>
                          <a:sym typeface="Roboto"/>
                        </a:rPr>
                        <a:t>WIPO patentScope API</a:t>
                      </a:r>
                      <a:endParaRPr>
                        <a:solidFill>
                          <a:schemeClr val="dk2"/>
                        </a:solidFill>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solidFill>
                            <a:schemeClr val="dk2"/>
                          </a:solidFill>
                          <a:latin typeface="Roboto"/>
                          <a:ea typeface="Roboto"/>
                          <a:cs typeface="Roboto"/>
                          <a:sym typeface="Roboto"/>
                        </a:rPr>
                        <a:t>WIPO Patentscope </a:t>
                      </a:r>
                      <a:endParaRPr>
                        <a:solidFill>
                          <a:schemeClr val="dk2"/>
                        </a:solidFill>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solidFill>
                            <a:schemeClr val="dk2"/>
                          </a:solidFill>
                          <a:latin typeface="Roboto"/>
                          <a:ea typeface="Roboto"/>
                          <a:cs typeface="Roboto"/>
                          <a:sym typeface="Roboto"/>
                        </a:rPr>
                        <a:t>International Patent search</a:t>
                      </a:r>
                      <a:endParaRPr>
                        <a:solidFill>
                          <a:schemeClr val="dk2"/>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solidFill>
                            <a:schemeClr val="dk2"/>
                          </a:solidFill>
                          <a:latin typeface="Roboto"/>
                          <a:ea typeface="Roboto"/>
                          <a:cs typeface="Roboto"/>
                          <a:sym typeface="Roboto"/>
                        </a:rPr>
                        <a:t>IP law update feeds </a:t>
                      </a:r>
                      <a:endParaRPr>
                        <a:solidFill>
                          <a:schemeClr val="dk2"/>
                        </a:solidFill>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solidFill>
                            <a:schemeClr val="dk2"/>
                          </a:solidFill>
                          <a:latin typeface="Roboto"/>
                          <a:ea typeface="Roboto"/>
                          <a:cs typeface="Roboto"/>
                          <a:sym typeface="Roboto"/>
                        </a:rPr>
                        <a:t>Third Party providers(Bloomberg law, lexisnexis) </a:t>
                      </a:r>
                      <a:endParaRPr>
                        <a:solidFill>
                          <a:schemeClr val="dk2"/>
                        </a:solidFill>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
                          <a:solidFill>
                            <a:schemeClr val="dk2"/>
                          </a:solidFill>
                          <a:latin typeface="Roboto"/>
                          <a:ea typeface="Roboto"/>
                          <a:cs typeface="Roboto"/>
                          <a:sym typeface="Roboto"/>
                        </a:rPr>
                        <a:t>Compliance rules update checker </a:t>
                      </a:r>
                      <a:endParaRPr>
                        <a:solidFill>
                          <a:schemeClr val="dk2"/>
                        </a:solidFill>
                        <a:latin typeface="Roboto"/>
                        <a:ea typeface="Roboto"/>
                        <a:cs typeface="Roboto"/>
                        <a:sym typeface="Roboto"/>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1608</Words>
  <Application>Microsoft Office PowerPoint</Application>
  <PresentationFormat>On-screen Show (16:9)</PresentationFormat>
  <Paragraphs>204</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Roboto</vt:lpstr>
      <vt:lpstr>Geometric</vt:lpstr>
      <vt:lpstr>IdeaFirst</vt:lpstr>
      <vt:lpstr>Interactive Activity - Connect the Dots</vt:lpstr>
      <vt:lpstr>Current Patent Application Process</vt:lpstr>
      <vt:lpstr>Current Patent Application Process</vt:lpstr>
      <vt:lpstr>IdeaFirst (Core Operations)</vt:lpstr>
      <vt:lpstr>Why Blockchain?</vt:lpstr>
      <vt:lpstr>Tools/Services</vt:lpstr>
      <vt:lpstr>Why API </vt:lpstr>
      <vt:lpstr>PowerPoint Presentation</vt:lpstr>
      <vt:lpstr>Dapp and Token Mechanism </vt:lpstr>
      <vt:lpstr>Coding</vt:lpstr>
      <vt:lpstr>Target Market</vt:lpstr>
      <vt:lpstr>Legal Regulatory Compliance </vt:lpstr>
      <vt:lpstr>Revenue Model </vt:lpstr>
      <vt:lpstr>Premium Subscription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Jasmine Sun</cp:lastModifiedBy>
  <cp:revision>1</cp:revision>
  <dcterms:modified xsi:type="dcterms:W3CDTF">2025-04-30T20:01:09Z</dcterms:modified>
</cp:coreProperties>
</file>