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IBM Plex Sans Light"/>
      <p:regular r:id="rId20"/>
      <p:bold r:id="rId21"/>
      <p:italic r:id="rId22"/>
      <p:boldItalic r:id="rId23"/>
    </p:embeddedFont>
    <p:embeddedFont>
      <p:font typeface="Playfair Display"/>
      <p:regular r:id="rId24"/>
      <p:bold r:id="rId25"/>
      <p:italic r:id="rId26"/>
      <p:boldItalic r:id="rId27"/>
    </p:embeddedFont>
    <p:embeddedFont>
      <p:font typeface="Inter Tight"/>
      <p:regular r:id="rId28"/>
      <p:bold r:id="rId29"/>
      <p:italic r:id="rId30"/>
      <p:boldItalic r:id="rId31"/>
    </p:embeddedFont>
    <p:embeddedFont>
      <p:font typeface="Inter Tight SemiBold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079910-76EF-419E-B6D3-64EEFB1229E1}">
  <a:tblStyle styleId="{E0079910-76EF-419E-B6D3-64EEFB1229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Light-regular.fntdata"/><Relationship Id="rId22" Type="http://schemas.openxmlformats.org/officeDocument/2006/relationships/font" Target="fonts/IBMPlexSansLight-italic.fntdata"/><Relationship Id="rId21" Type="http://schemas.openxmlformats.org/officeDocument/2006/relationships/font" Target="fonts/IBMPlexSansLight-bold.fntdata"/><Relationship Id="rId24" Type="http://schemas.openxmlformats.org/officeDocument/2006/relationships/font" Target="fonts/PlayfairDisplay-regular.fntdata"/><Relationship Id="rId23" Type="http://schemas.openxmlformats.org/officeDocument/2006/relationships/font" Target="fonts/IBMPlexSans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InterTight-regular.fntdata"/><Relationship Id="rId27" Type="http://schemas.openxmlformats.org/officeDocument/2006/relationships/font" Target="fonts/PlayfairDisplay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T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nterTight-boldItalic.fntdata"/><Relationship Id="rId30" Type="http://schemas.openxmlformats.org/officeDocument/2006/relationships/font" Target="fonts/InterTight-italic.fntdata"/><Relationship Id="rId11" Type="http://schemas.openxmlformats.org/officeDocument/2006/relationships/slide" Target="slides/slide5.xml"/><Relationship Id="rId33" Type="http://schemas.openxmlformats.org/officeDocument/2006/relationships/font" Target="fonts/InterTightSemiBold-bold.fntdata"/><Relationship Id="rId10" Type="http://schemas.openxmlformats.org/officeDocument/2006/relationships/slide" Target="slides/slide4.xml"/><Relationship Id="rId32" Type="http://schemas.openxmlformats.org/officeDocument/2006/relationships/font" Target="fonts/InterTightSemiBold-regular.fntdata"/><Relationship Id="rId13" Type="http://schemas.openxmlformats.org/officeDocument/2006/relationships/slide" Target="slides/slide7.xml"/><Relationship Id="rId35" Type="http://schemas.openxmlformats.org/officeDocument/2006/relationships/font" Target="fonts/InterTightSemiBold-boldItalic.fntdata"/><Relationship Id="rId12" Type="http://schemas.openxmlformats.org/officeDocument/2006/relationships/slide" Target="slides/slide6.xml"/><Relationship Id="rId34" Type="http://schemas.openxmlformats.org/officeDocument/2006/relationships/font" Target="fonts/InterTightSemiBold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d3401ed3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d3401ed3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d9e883d6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d9e883d6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da9e0290b5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da9e0290b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d8b5e5a75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d8b5e5a75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is not storing every hiring document — it is storing proof that the document is authentic.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da9e0290b5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da9e0290b5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fb61485a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fb61485a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experience/testimony here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746f30a3e5f115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746f30a3e5f115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Eliminating many verification steps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example explanation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da861f740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da861f740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0801e47a444ba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0801e47a444ba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adaabacc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dadaabacc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da9e0290b5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da9e0290b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da9e0290b5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da9e0290b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da861f740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da861f740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81D"/>
                </a:solidFill>
                <a:latin typeface="Inter Tight"/>
                <a:ea typeface="Inter Tight"/>
                <a:cs typeface="Inter Tight"/>
                <a:sym typeface="Inter Tight"/>
              </a:rPr>
              <a:t>Subscription and Transaction-Based Model</a:t>
            </a:r>
            <a:endParaRPr sz="1000">
              <a:solidFill>
                <a:srgbClr val="20281D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20281D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Clr>
                <a:srgbClr val="20281D"/>
              </a:buClr>
              <a:buSzPts val="1000"/>
              <a:buFont typeface="Inter Tight"/>
              <a:buChar char="●"/>
            </a:pPr>
            <a:r>
              <a:rPr lang="en" sz="1000">
                <a:solidFill>
                  <a:srgbClr val="20281D"/>
                </a:solidFill>
                <a:latin typeface="Inter Tight"/>
                <a:ea typeface="Inter Tight"/>
                <a:cs typeface="Inter Tight"/>
                <a:sym typeface="Inter Tight"/>
              </a:rPr>
              <a:t>Employers: pay an annual fee for access to candidate credentials on the platform</a:t>
            </a:r>
            <a:endParaRPr sz="1000">
              <a:solidFill>
                <a:srgbClr val="20281D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Clr>
                <a:srgbClr val="20281D"/>
              </a:buClr>
              <a:buSzPts val="1000"/>
              <a:buFont typeface="Inter Tight"/>
              <a:buChar char="●"/>
            </a:pPr>
            <a:r>
              <a:rPr lang="en" sz="1000">
                <a:solidFill>
                  <a:srgbClr val="20281D"/>
                </a:solidFill>
                <a:latin typeface="Inter Tight"/>
                <a:ea typeface="Inter Tight"/>
                <a:cs typeface="Inter Tight"/>
                <a:sym typeface="Inter Tight"/>
              </a:rPr>
              <a:t>Individuals: small transaction fee for storing, managing, and verified records</a:t>
            </a:r>
            <a:endParaRPr sz="1000">
              <a:solidFill>
                <a:srgbClr val="20281D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Clr>
                <a:srgbClr val="20281D"/>
              </a:buClr>
              <a:buSzPts val="1000"/>
              <a:buFont typeface="Inter Tight"/>
              <a:buChar char="●"/>
            </a:pPr>
            <a:r>
              <a:rPr lang="en" sz="1000">
                <a:solidFill>
                  <a:srgbClr val="20281D"/>
                </a:solidFill>
                <a:latin typeface="Inter Tight"/>
                <a:ea typeface="Inter Tight"/>
                <a:cs typeface="Inter Tight"/>
                <a:sym typeface="Inter Tight"/>
              </a:rPr>
              <a:t>Institutions: subscription or per credential fee to issue the documentations </a:t>
            </a:r>
            <a:endParaRPr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3486150" y="1400175"/>
            <a:ext cx="2171700" cy="337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314450" y="91500"/>
            <a:ext cx="6515100" cy="13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28600" y="3753100"/>
            <a:ext cx="1143000" cy="1161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>
                <a:latin typeface="Inter Tight SemiBold"/>
                <a:ea typeface="Inter Tight SemiBold"/>
                <a:cs typeface="Inter Tight SemiBold"/>
                <a:sym typeface="Inter Tight SemiBold"/>
              </a:rPr>
              <a:t>‹#›</a:t>
            </a:fld>
            <a:r>
              <a:rPr lang="en">
                <a:latin typeface="Inter Tight SemiBold"/>
                <a:ea typeface="Inter Tight SemiBold"/>
                <a:cs typeface="Inter Tight SemiBold"/>
                <a:sym typeface="Inter Tight SemiBold"/>
              </a:rPr>
              <a:t>.</a:t>
            </a:r>
            <a:endParaRPr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1284000" y="4184866"/>
            <a:ext cx="6576000" cy="8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subTitle"/>
          </p:nvPr>
        </p:nvSpPr>
        <p:spPr>
          <a:xfrm>
            <a:off x="228600" y="228600"/>
            <a:ext cx="1200300" cy="117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  <p:sp>
        <p:nvSpPr>
          <p:cNvPr id="55" name="Google Shape;55;p11"/>
          <p:cNvSpPr/>
          <p:nvPr>
            <p:ph idx="2" type="pic"/>
          </p:nvPr>
        </p:nvSpPr>
        <p:spPr>
          <a:xfrm>
            <a:off x="3486150" y="365425"/>
            <a:ext cx="2171700" cy="337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314450" y="727613"/>
            <a:ext cx="6515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IBM Plex Sans Light"/>
              <a:buNone/>
              <a:defRPr sz="3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Font typeface="IBM Plex Sans Light"/>
              <a:buNone/>
              <a:defRPr sz="28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Font typeface="IBM Plex Sans Light"/>
              <a:buNone/>
              <a:defRPr sz="28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Font typeface="IBM Plex Sans Light"/>
              <a:buNone/>
              <a:defRPr sz="28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Font typeface="IBM Plex Sans Light"/>
              <a:buNone/>
              <a:defRPr sz="28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Font typeface="IBM Plex Sans Light"/>
              <a:buNone/>
              <a:defRPr sz="2800"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Font typeface="IBM Plex Sans Light"/>
              <a:buNone/>
              <a:defRPr sz="2800"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Font typeface="IBM Plex Sans Light"/>
              <a:buNone/>
              <a:defRPr sz="2800"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Font typeface="IBM Plex Sans Light"/>
              <a:buNone/>
              <a:defRPr sz="2800"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type="title"/>
          </p:nvPr>
        </p:nvSpPr>
        <p:spPr>
          <a:xfrm>
            <a:off x="230250" y="234114"/>
            <a:ext cx="43401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i="1" sz="1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2" type="subTitle"/>
          </p:nvPr>
        </p:nvSpPr>
        <p:spPr>
          <a:xfrm>
            <a:off x="1314450" y="1245885"/>
            <a:ext cx="6515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3"/>
          <p:cNvSpPr txBox="1"/>
          <p:nvPr>
            <p:ph idx="3" type="subTitle"/>
          </p:nvPr>
        </p:nvSpPr>
        <p:spPr>
          <a:xfrm>
            <a:off x="1314450" y="2282431"/>
            <a:ext cx="6515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13"/>
          <p:cNvSpPr txBox="1"/>
          <p:nvPr>
            <p:ph idx="4" type="subTitle"/>
          </p:nvPr>
        </p:nvSpPr>
        <p:spPr>
          <a:xfrm>
            <a:off x="1314450" y="3837249"/>
            <a:ext cx="6515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3"/>
          <p:cNvSpPr txBox="1"/>
          <p:nvPr>
            <p:ph idx="5" type="subTitle"/>
          </p:nvPr>
        </p:nvSpPr>
        <p:spPr>
          <a:xfrm>
            <a:off x="1314450" y="3318976"/>
            <a:ext cx="6515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3"/>
          <p:cNvSpPr txBox="1"/>
          <p:nvPr>
            <p:ph idx="6" type="subTitle"/>
          </p:nvPr>
        </p:nvSpPr>
        <p:spPr>
          <a:xfrm>
            <a:off x="1314450" y="1764158"/>
            <a:ext cx="6515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3"/>
          <p:cNvSpPr txBox="1"/>
          <p:nvPr>
            <p:ph idx="7" type="subTitle"/>
          </p:nvPr>
        </p:nvSpPr>
        <p:spPr>
          <a:xfrm>
            <a:off x="1314450" y="2800703"/>
            <a:ext cx="6515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idx="8" type="title"/>
          </p:nvPr>
        </p:nvSpPr>
        <p:spPr>
          <a:xfrm>
            <a:off x="228600" y="828713"/>
            <a:ext cx="504600" cy="37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hasCustomPrompt="1" idx="9" type="title"/>
          </p:nvPr>
        </p:nvSpPr>
        <p:spPr>
          <a:xfrm>
            <a:off x="228600" y="1346985"/>
            <a:ext cx="504600" cy="37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hasCustomPrompt="1" idx="13" type="title"/>
          </p:nvPr>
        </p:nvSpPr>
        <p:spPr>
          <a:xfrm>
            <a:off x="228600" y="1865258"/>
            <a:ext cx="504600" cy="37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hasCustomPrompt="1" idx="14" type="title"/>
          </p:nvPr>
        </p:nvSpPr>
        <p:spPr>
          <a:xfrm>
            <a:off x="228600" y="2383531"/>
            <a:ext cx="504600" cy="37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/>
          <p:nvPr>
            <p:ph hasCustomPrompt="1" idx="15" type="title"/>
          </p:nvPr>
        </p:nvSpPr>
        <p:spPr>
          <a:xfrm>
            <a:off x="228600" y="2901803"/>
            <a:ext cx="504600" cy="37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hasCustomPrompt="1" idx="16" type="title"/>
          </p:nvPr>
        </p:nvSpPr>
        <p:spPr>
          <a:xfrm>
            <a:off x="228600" y="3420076"/>
            <a:ext cx="504600" cy="37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/>
          <p:nvPr>
            <p:ph hasCustomPrompt="1" idx="17" type="title"/>
          </p:nvPr>
        </p:nvSpPr>
        <p:spPr>
          <a:xfrm>
            <a:off x="228600" y="3938349"/>
            <a:ext cx="504600" cy="37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/>
          <p:nvPr>
            <p:ph idx="18" type="subTitle"/>
          </p:nvPr>
        </p:nvSpPr>
        <p:spPr>
          <a:xfrm>
            <a:off x="1314450" y="4355522"/>
            <a:ext cx="6515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" name="Google Shape;74;p13"/>
          <p:cNvSpPr txBox="1"/>
          <p:nvPr>
            <p:ph hasCustomPrompt="1" idx="19" type="title"/>
          </p:nvPr>
        </p:nvSpPr>
        <p:spPr>
          <a:xfrm>
            <a:off x="228600" y="4456622"/>
            <a:ext cx="504600" cy="37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2400300" y="3620369"/>
            <a:ext cx="6514800" cy="877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228600" y="228525"/>
            <a:ext cx="7600800" cy="23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ONE_COLUMN_TEXT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572000" y="182875"/>
            <a:ext cx="4343700" cy="1763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228600" y="1985975"/>
            <a:ext cx="3257700" cy="292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5"/>
          <p:cNvSpPr/>
          <p:nvPr>
            <p:ph idx="2" type="pic"/>
          </p:nvPr>
        </p:nvSpPr>
        <p:spPr>
          <a:xfrm>
            <a:off x="4572000" y="1693075"/>
            <a:ext cx="2171700" cy="30849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228600" y="182880"/>
            <a:ext cx="86868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6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228450" y="3743355"/>
            <a:ext cx="7611000" cy="117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subTitle"/>
          </p:nvPr>
        </p:nvSpPr>
        <p:spPr>
          <a:xfrm>
            <a:off x="3304297" y="1300800"/>
            <a:ext cx="2525400" cy="14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2" type="subTitle"/>
          </p:nvPr>
        </p:nvSpPr>
        <p:spPr>
          <a:xfrm>
            <a:off x="228450" y="1300800"/>
            <a:ext cx="2525400" cy="14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3" type="subTitle"/>
          </p:nvPr>
        </p:nvSpPr>
        <p:spPr>
          <a:xfrm>
            <a:off x="6380144" y="1300800"/>
            <a:ext cx="2525400" cy="14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hasCustomPrompt="1" idx="4" type="title"/>
          </p:nvPr>
        </p:nvSpPr>
        <p:spPr>
          <a:xfrm>
            <a:off x="3293747" y="228600"/>
            <a:ext cx="16401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 sz="14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7"/>
          <p:cNvSpPr txBox="1"/>
          <p:nvPr>
            <p:ph hasCustomPrompt="1" idx="5" type="title"/>
          </p:nvPr>
        </p:nvSpPr>
        <p:spPr>
          <a:xfrm>
            <a:off x="228475" y="228876"/>
            <a:ext cx="1706100" cy="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 sz="14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" name="Google Shape;95;p17"/>
          <p:cNvSpPr txBox="1"/>
          <p:nvPr>
            <p:ph hasCustomPrompt="1" idx="6" type="title"/>
          </p:nvPr>
        </p:nvSpPr>
        <p:spPr>
          <a:xfrm>
            <a:off x="6380150" y="228600"/>
            <a:ext cx="147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 sz="14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" name="Google Shape;96;p17"/>
          <p:cNvSpPr txBox="1"/>
          <p:nvPr>
            <p:ph idx="7" type="subTitle"/>
          </p:nvPr>
        </p:nvSpPr>
        <p:spPr>
          <a:xfrm>
            <a:off x="3304297" y="814400"/>
            <a:ext cx="2525400" cy="56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8" type="subTitle"/>
          </p:nvPr>
        </p:nvSpPr>
        <p:spPr>
          <a:xfrm>
            <a:off x="228450" y="814400"/>
            <a:ext cx="2525400" cy="56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9" type="subTitle"/>
          </p:nvPr>
        </p:nvSpPr>
        <p:spPr>
          <a:xfrm>
            <a:off x="6380144" y="814400"/>
            <a:ext cx="2525400" cy="56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2026900" y="228600"/>
            <a:ext cx="5090100" cy="9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>
            <a:off x="2400300" y="1400175"/>
            <a:ext cx="4343400" cy="12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2636850" y="3741275"/>
            <a:ext cx="38703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CREDITS:</a:t>
            </a:r>
            <a:r>
              <a:rPr lang="en" sz="1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, and includes icons, infographics &amp; images by </a:t>
            </a:r>
            <a:r>
              <a:rPr b="1" lang="en" sz="1000" u="sng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</a:t>
            </a:r>
            <a:endParaRPr b="1" sz="1000" u="sng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dk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28600" y="149002"/>
            <a:ext cx="4343400" cy="1836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228600" y="4004760"/>
            <a:ext cx="1268400" cy="1035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  <p:sp>
        <p:nvSpPr>
          <p:cNvPr id="18" name="Google Shape;18;p3"/>
          <p:cNvSpPr/>
          <p:nvPr>
            <p:ph idx="3" type="pic"/>
          </p:nvPr>
        </p:nvSpPr>
        <p:spPr>
          <a:xfrm>
            <a:off x="4572000" y="1400175"/>
            <a:ext cx="2714700" cy="337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228600" y="182875"/>
            <a:ext cx="86868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28600" y="1498500"/>
            <a:ext cx="7704000" cy="34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○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■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●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○"/>
              <a:defRPr sz="1200"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■"/>
              <a:defRPr sz="1200"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●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○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■"/>
              <a:defRPr sz="1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4572003" y="228600"/>
            <a:ext cx="39414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subTitle"/>
          </p:nvPr>
        </p:nvSpPr>
        <p:spPr>
          <a:xfrm>
            <a:off x="4572003" y="2571751"/>
            <a:ext cx="39414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3" type="subTitle"/>
          </p:nvPr>
        </p:nvSpPr>
        <p:spPr>
          <a:xfrm>
            <a:off x="4572003" y="801298"/>
            <a:ext cx="3941400" cy="11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4" type="subTitle"/>
          </p:nvPr>
        </p:nvSpPr>
        <p:spPr>
          <a:xfrm>
            <a:off x="4572003" y="3144450"/>
            <a:ext cx="3941400" cy="11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228600" y="228600"/>
            <a:ext cx="3789900" cy="1757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  <p:sp>
        <p:nvSpPr>
          <p:cNvPr id="30" name="Google Shape;30;p5"/>
          <p:cNvSpPr/>
          <p:nvPr>
            <p:ph idx="5" type="pic"/>
          </p:nvPr>
        </p:nvSpPr>
        <p:spPr>
          <a:xfrm>
            <a:off x="1314450" y="1986000"/>
            <a:ext cx="2171700" cy="279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228600" y="178991"/>
            <a:ext cx="86868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228600" y="228600"/>
            <a:ext cx="3998400" cy="144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729050" y="3157525"/>
            <a:ext cx="5429400" cy="17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/>
          <p:nvPr>
            <p:ph idx="2" type="pic"/>
          </p:nvPr>
        </p:nvSpPr>
        <p:spPr>
          <a:xfrm>
            <a:off x="6743700" y="365425"/>
            <a:ext cx="2035500" cy="337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228600" y="228600"/>
            <a:ext cx="8686800" cy="1757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  <p:sp>
        <p:nvSpPr>
          <p:cNvPr id="41" name="Google Shape;41;p8"/>
          <p:cNvSpPr/>
          <p:nvPr>
            <p:ph idx="2" type="pic"/>
          </p:nvPr>
        </p:nvSpPr>
        <p:spPr>
          <a:xfrm>
            <a:off x="3486150" y="1985975"/>
            <a:ext cx="2171700" cy="279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28600" y="2571750"/>
            <a:ext cx="3597000" cy="23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28600" y="182875"/>
            <a:ext cx="864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2" type="subTitle"/>
          </p:nvPr>
        </p:nvSpPr>
        <p:spPr>
          <a:xfrm>
            <a:off x="4335455" y="2571750"/>
            <a:ext cx="3597000" cy="23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228600" y="182880"/>
            <a:ext cx="8686800" cy="11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7900" y="60715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indent="-317500" lvl="1" marL="9144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indent="-317500" lvl="2" marL="1371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indent="-317500" lvl="3" marL="1828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indent="-317500" lvl="4" marL="2286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indent="-317500" lvl="5" marL="2743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indent="-317500" lvl="6" marL="32004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indent="-317500" lvl="7" marL="3657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indent="-317500" lvl="8" marL="411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829550" y="4302513"/>
            <a:ext cx="103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buNone/>
              <a:defRPr sz="1000" u="sng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r">
              <a:buNone/>
              <a:defRPr sz="1000" u="sng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r">
              <a:buNone/>
              <a:defRPr sz="1000" u="sng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r">
              <a:buNone/>
              <a:defRPr sz="1000" u="sng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r">
              <a:buNone/>
              <a:defRPr sz="1000" u="sng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r">
              <a:buNone/>
              <a:defRPr sz="1000" u="sng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r">
              <a:buNone/>
              <a:defRPr sz="1000" u="sng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r">
              <a:buNone/>
              <a:defRPr sz="1000" u="sng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r">
              <a:buNone/>
              <a:defRPr sz="1000" u="sng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4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314450" y="-397801"/>
            <a:ext cx="6844950" cy="5991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>
            <p:ph type="ctrTitle"/>
          </p:nvPr>
        </p:nvSpPr>
        <p:spPr>
          <a:xfrm>
            <a:off x="1314450" y="1324599"/>
            <a:ext cx="6515100" cy="3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CrediChain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100"/>
              <a:t>Blockchain for Hiring Documents</a:t>
            </a:r>
            <a:endParaRPr i="1"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Kathleen Connolly, Luca Lo Nardo, Sebastian Munoz, Declan Townsend</a:t>
            </a:r>
            <a:endParaRPr sz="2000"/>
          </a:p>
        </p:txBody>
      </p:sp>
      <p:cxnSp>
        <p:nvCxnSpPr>
          <p:cNvPr id="115" name="Google Shape;115;p21"/>
          <p:cNvCxnSpPr/>
          <p:nvPr/>
        </p:nvCxnSpPr>
        <p:spPr>
          <a:xfrm>
            <a:off x="2231555" y="2971570"/>
            <a:ext cx="46809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>
            <p:ph type="title"/>
          </p:nvPr>
        </p:nvSpPr>
        <p:spPr>
          <a:xfrm>
            <a:off x="8" y="3908800"/>
            <a:ext cx="2941200" cy="8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Economics</a:t>
            </a:r>
            <a:endParaRPr/>
          </a:p>
        </p:txBody>
      </p:sp>
      <p:sp>
        <p:nvSpPr>
          <p:cNvPr id="255" name="Google Shape;255;p30"/>
          <p:cNvSpPr txBox="1"/>
          <p:nvPr>
            <p:ph idx="1" type="subTitle"/>
          </p:nvPr>
        </p:nvSpPr>
        <p:spPr>
          <a:xfrm>
            <a:off x="3899490" y="214650"/>
            <a:ext cx="5060700" cy="47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Revenue Assumptions (Pilot Year)</a:t>
            </a:r>
            <a:endParaRPr b="1" sz="1400"/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/>
              <a:t>Employer subscription: $3000/year per firm </a:t>
            </a:r>
            <a:endParaRPr sz="1400"/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/>
              <a:t>Verification fee: $5 per credential check </a:t>
            </a:r>
            <a:endParaRPr sz="1400"/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/>
              <a:t>University credential issuance fee: $0.50 per record</a:t>
            </a:r>
            <a:endParaRPr sz="1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Pilot Scenario:</a:t>
            </a:r>
            <a:endParaRPr b="1" sz="1400"/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/>
              <a:t>25 employers x $3,000 = $75,000</a:t>
            </a:r>
            <a:endParaRPr sz="1400"/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/>
              <a:t>10,000 verifications x $5 = $50,000</a:t>
            </a:r>
            <a:endParaRPr sz="1400"/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/>
              <a:t>50,000 credentials x $0.50 = $25,000</a:t>
            </a:r>
            <a:endParaRPr sz="1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lt2"/>
                </a:solidFill>
              </a:rPr>
              <a:t>Projected</a:t>
            </a:r>
            <a:r>
              <a:rPr lang="en" sz="1400" u="sng">
                <a:solidFill>
                  <a:schemeClr val="lt2"/>
                </a:solidFill>
              </a:rPr>
              <a:t> Revenue: $150,000</a:t>
            </a:r>
            <a:endParaRPr sz="1400" u="sng">
              <a:solidFill>
                <a:schemeClr val="lt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u="sng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u="sng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Cost Assumptions:</a:t>
            </a:r>
            <a:endParaRPr b="1" sz="1400"/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/>
              <a:t>Platform development: $40,000</a:t>
            </a:r>
            <a:endParaRPr sz="1400"/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/>
              <a:t>Compliance/security: $15,000</a:t>
            </a:r>
            <a:endParaRPr sz="1400"/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/>
              <a:t>Cloud/Storage: $6,000 annually </a:t>
            </a:r>
            <a:endParaRPr sz="1400"/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/>
              <a:t>University integration pilots: $10,000</a:t>
            </a:r>
            <a:endParaRPr sz="1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lt2"/>
                </a:solidFill>
              </a:rPr>
              <a:t>Estimated Operating Costs: $71,000</a:t>
            </a:r>
            <a:endParaRPr sz="1400" u="sng">
              <a:solidFill>
                <a:schemeClr val="lt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56" name="Google Shape;256;p30" title="ChatGPT Image Apr 28, 2026, 11_10_11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6850" y="587760"/>
            <a:ext cx="5118851" cy="341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title"/>
          </p:nvPr>
        </p:nvSpPr>
        <p:spPr>
          <a:xfrm>
            <a:off x="188900" y="3997425"/>
            <a:ext cx="7748100" cy="8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Assessment &amp; Mitigation</a:t>
            </a:r>
            <a:endParaRPr/>
          </a:p>
        </p:txBody>
      </p:sp>
      <p:graphicFrame>
        <p:nvGraphicFramePr>
          <p:cNvPr id="262" name="Google Shape;262;p31"/>
          <p:cNvGraphicFramePr/>
          <p:nvPr/>
        </p:nvGraphicFramePr>
        <p:xfrm>
          <a:off x="601525" y="384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{E0079910-76EF-419E-B6D3-64EEFB1229E1}</a:tableStyleId>
              </a:tblPr>
              <a:tblGrid>
                <a:gridCol w="2030225"/>
                <a:gridCol w="2030225"/>
                <a:gridCol w="2030225"/>
                <a:gridCol w="2030225"/>
              </a:tblGrid>
              <a:tr h="550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accen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Risk Category</a:t>
                      </a:r>
                      <a:endParaRPr b="1" u="sng">
                        <a:solidFill>
                          <a:schemeClr val="accen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accen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What Could Go Wrong</a:t>
                      </a:r>
                      <a:endParaRPr b="1" u="sng">
                        <a:solidFill>
                          <a:schemeClr val="accen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accen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Mitigation Strategy</a:t>
                      </a:r>
                      <a:endParaRPr b="1" u="sng">
                        <a:solidFill>
                          <a:schemeClr val="accen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accen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Estimated Cost</a:t>
                      </a:r>
                      <a:endParaRPr b="1" u="sng">
                        <a:solidFill>
                          <a:schemeClr val="accen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5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Security Risk</a:t>
                      </a:r>
                      <a:endParaRPr b="1">
                        <a:solidFill>
                          <a:schemeClr val="accen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Smart contract vulnerabilities or exploits</a:t>
                      </a:r>
                      <a:endParaRPr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Third-party audits + formal code testing</a:t>
                      </a:r>
                      <a:endParaRPr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$10-15k a year</a:t>
                      </a:r>
                      <a:endParaRPr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Regulatory Risk</a:t>
                      </a:r>
                      <a:endParaRPr b="1">
                        <a:solidFill>
                          <a:schemeClr val="accen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Data privacy issues, unclear </a:t>
                      </a: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credential</a:t>
                      </a: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 ownership</a:t>
                      </a:r>
                      <a:endParaRPr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Permissioned blockchain + legal compliance review</a:t>
                      </a:r>
                      <a:endParaRPr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$10-15k a year</a:t>
                      </a:r>
                      <a:endParaRPr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Adoption Risk</a:t>
                      </a:r>
                      <a:endParaRPr b="1">
                        <a:solidFill>
                          <a:schemeClr val="accen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Universities/employers slow to adopt</a:t>
                      </a:r>
                      <a:endParaRPr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Pilot program with universities first</a:t>
                      </a:r>
                      <a:endParaRPr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$3-5k per institution</a:t>
                      </a:r>
                      <a:endParaRPr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Network Effects Risk</a:t>
                      </a:r>
                      <a:endParaRPr b="1">
                        <a:solidFill>
                          <a:schemeClr val="accen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Platform fails to reach critical mass</a:t>
                      </a:r>
                      <a:endParaRPr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Anchor partnerships + phased rollout strategy</a:t>
                      </a:r>
                      <a:endParaRPr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$5-10k (onboarding/marketing)</a:t>
                      </a:r>
                      <a:endParaRPr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/>
          <p:nvPr/>
        </p:nvSpPr>
        <p:spPr>
          <a:xfrm>
            <a:off x="4919025" y="1069500"/>
            <a:ext cx="3840000" cy="255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228600" y="1069500"/>
            <a:ext cx="4343400" cy="2554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69" name="Google Shape;269;p32"/>
          <p:cNvSpPr txBox="1"/>
          <p:nvPr>
            <p:ph type="title"/>
          </p:nvPr>
        </p:nvSpPr>
        <p:spPr>
          <a:xfrm>
            <a:off x="228600" y="3896624"/>
            <a:ext cx="4122300" cy="8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270" name="Google Shape;270;p32"/>
          <p:cNvSpPr txBox="1"/>
          <p:nvPr>
            <p:ph idx="1" type="subTitle"/>
          </p:nvPr>
        </p:nvSpPr>
        <p:spPr>
          <a:xfrm>
            <a:off x="228600" y="215925"/>
            <a:ext cx="8530500" cy="32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Solidity Building Blocks</a:t>
            </a:r>
            <a:endParaRPr b="1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authorizeEmployer(candidate, employer)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issueCredential(candidate, credentialHash, credentialType)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verifyCredential(candidate, credentialHash)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revokeCredential(credentialx) 		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recordAccess(candidate, employer)			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271" name="Google Shape;271;p32"/>
          <p:cNvSpPr txBox="1"/>
          <p:nvPr>
            <p:ph idx="1" type="subTitle"/>
          </p:nvPr>
        </p:nvSpPr>
        <p:spPr>
          <a:xfrm>
            <a:off x="4572000" y="935100"/>
            <a:ext cx="4988100" cy="25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</a:rPr>
              <a:t>-&gt;	 institution writes a verified credential to chain</a:t>
            </a:r>
            <a:endParaRPr sz="1300">
              <a:solidFill>
                <a:schemeClr val="lt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</a:rPr>
              <a:t>-&gt; 	 candidate grants employer viewing permission </a:t>
            </a:r>
            <a:endParaRPr sz="1300">
              <a:solidFill>
                <a:schemeClr val="lt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</a:rPr>
              <a:t>-&gt;	 employer confirms authenticity </a:t>
            </a:r>
            <a:endParaRPr sz="1300">
              <a:solidFill>
                <a:schemeClr val="lt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</a:rPr>
              <a:t>-&gt;	 issuer invalidates outdated credentials</a:t>
            </a:r>
            <a:endParaRPr sz="1300">
              <a:solidFill>
                <a:schemeClr val="lt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</a:rPr>
              <a:t>-&gt;	 logs every time a document is viewed</a:t>
            </a:r>
            <a:endParaRPr sz="13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/>
          <p:nvPr/>
        </p:nvSpPr>
        <p:spPr>
          <a:xfrm>
            <a:off x="656850" y="663150"/>
            <a:ext cx="7830300" cy="38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77" name="Google Shape;277;p33"/>
          <p:cNvSpPr txBox="1"/>
          <p:nvPr>
            <p:ph type="title"/>
          </p:nvPr>
        </p:nvSpPr>
        <p:spPr>
          <a:xfrm>
            <a:off x="1128791" y="1811700"/>
            <a:ext cx="6789600" cy="152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 </a:t>
            </a:r>
            <a:r>
              <a:rPr lang="en" sz="9600">
                <a:solidFill>
                  <a:schemeClr val="lt1"/>
                </a:solidFill>
              </a:rPr>
              <a:t>Questions</a:t>
            </a:r>
            <a:endParaRPr i="1" sz="9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228600" y="3880250"/>
            <a:ext cx="5278200" cy="8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Problems</a:t>
            </a:r>
            <a:endParaRPr i="1"/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228600" y="377325"/>
            <a:ext cx="8021400" cy="29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The current hiring process is </a:t>
            </a:r>
            <a:r>
              <a:rPr b="1" i="1" lang="en" sz="1800">
                <a:solidFill>
                  <a:schemeClr val="lt2"/>
                </a:solidFill>
              </a:rPr>
              <a:t>slow</a:t>
            </a:r>
            <a:r>
              <a:rPr b="1" lang="en" sz="1800">
                <a:solidFill>
                  <a:schemeClr val="lt2"/>
                </a:solidFill>
              </a:rPr>
              <a:t>, </a:t>
            </a:r>
            <a:r>
              <a:rPr b="1" i="1" lang="en" sz="1800">
                <a:solidFill>
                  <a:schemeClr val="lt2"/>
                </a:solidFill>
              </a:rPr>
              <a:t>fragmented</a:t>
            </a:r>
            <a:r>
              <a:rPr b="1" lang="en" sz="1800">
                <a:solidFill>
                  <a:schemeClr val="lt2"/>
                </a:solidFill>
              </a:rPr>
              <a:t>, and </a:t>
            </a:r>
            <a:r>
              <a:rPr b="1" i="1" lang="en" sz="1800">
                <a:solidFill>
                  <a:schemeClr val="lt2"/>
                </a:solidFill>
              </a:rPr>
              <a:t>expensive</a:t>
            </a:r>
            <a:r>
              <a:rPr b="1" lang="en" sz="1800">
                <a:solidFill>
                  <a:schemeClr val="lt2"/>
                </a:solidFill>
              </a:rPr>
              <a:t>.</a:t>
            </a:r>
            <a:endParaRPr b="1" sz="1800">
              <a:solidFill>
                <a:schemeClr val="lt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Transcripts are retrieved from a third party, not directly from universities.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Courts maintain criminal records in different databases.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Recommendation letters can be forged and resumes can contain lies.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Candidates repeatedly submit the same sensitive documents to multiple </a:t>
            </a:r>
            <a:r>
              <a:rPr lang="en" sz="1800"/>
              <a:t>employers</a:t>
            </a:r>
            <a:r>
              <a:rPr lang="en" sz="1800"/>
              <a:t>.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801" y="3022925"/>
            <a:ext cx="3593299" cy="212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228600" y="3880250"/>
            <a:ext cx="5278200" cy="8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 i="1"/>
          </a:p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401800" y="546650"/>
            <a:ext cx="8802300" cy="3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does this involve? 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Eliminating many verification steps</a:t>
            </a:r>
            <a:endParaRPr sz="18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User-friendly interface where individuals can store their credentials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Employer access where documents can be requested 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Upload ability for institutions (universities, courts, recommenders, etc.) 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" name="Google Shape;129;p23"/>
          <p:cNvSpPr txBox="1"/>
          <p:nvPr/>
        </p:nvSpPr>
        <p:spPr>
          <a:xfrm>
            <a:off x="451200" y="174300"/>
            <a:ext cx="82416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rPr>
              <a:t>Strategic Shift:</a:t>
            </a:r>
            <a:r>
              <a:rPr b="1" lang="en" sz="22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rPr>
              <a:t> A blockchain platform that stores verified credentials using smart contracts. </a:t>
            </a:r>
            <a:endParaRPr b="1">
              <a:solidFill>
                <a:schemeClr val="lt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4"/>
          <p:cNvGrpSpPr/>
          <p:nvPr/>
        </p:nvGrpSpPr>
        <p:grpSpPr>
          <a:xfrm>
            <a:off x="25950" y="282000"/>
            <a:ext cx="9092100" cy="2200200"/>
            <a:chOff x="20650" y="210575"/>
            <a:chExt cx="9092100" cy="2200200"/>
          </a:xfrm>
        </p:grpSpPr>
        <p:grpSp>
          <p:nvGrpSpPr>
            <p:cNvPr id="135" name="Google Shape;135;p24"/>
            <p:cNvGrpSpPr/>
            <p:nvPr/>
          </p:nvGrpSpPr>
          <p:grpSpPr>
            <a:xfrm>
              <a:off x="20650" y="367925"/>
              <a:ext cx="1887900" cy="1948525"/>
              <a:chOff x="20650" y="367925"/>
              <a:chExt cx="1887900" cy="1948525"/>
            </a:xfrm>
          </p:grpSpPr>
          <p:sp>
            <p:nvSpPr>
              <p:cNvPr id="136" name="Google Shape;136;p24"/>
              <p:cNvSpPr/>
              <p:nvPr/>
            </p:nvSpPr>
            <p:spPr>
              <a:xfrm>
                <a:off x="323350" y="367925"/>
                <a:ext cx="1295100" cy="12708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pic>
            <p:nvPicPr>
              <p:cNvPr id="137" name="Google Shape;137;p2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51300" y="483725"/>
                <a:ext cx="1039200" cy="1039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8" name="Google Shape;138;p24"/>
              <p:cNvSpPr txBox="1"/>
              <p:nvPr/>
            </p:nvSpPr>
            <p:spPr>
              <a:xfrm>
                <a:off x="20650" y="1578150"/>
                <a:ext cx="1887900" cy="73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Inter Tight"/>
                    <a:ea typeface="Inter Tight"/>
                    <a:cs typeface="Inter Tight"/>
                    <a:sym typeface="Inter Tight"/>
                  </a:rPr>
                  <a:t>Applicant submits resume and documents</a:t>
                </a:r>
                <a:endParaRPr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grpSp>
          <p:nvGrpSpPr>
            <p:cNvPr id="139" name="Google Shape;139;p24"/>
            <p:cNvGrpSpPr/>
            <p:nvPr/>
          </p:nvGrpSpPr>
          <p:grpSpPr>
            <a:xfrm>
              <a:off x="1781700" y="367925"/>
              <a:ext cx="1887900" cy="1948525"/>
              <a:chOff x="1987425" y="367925"/>
              <a:chExt cx="1887900" cy="1948525"/>
            </a:xfrm>
          </p:grpSpPr>
          <p:grpSp>
            <p:nvGrpSpPr>
              <p:cNvPr id="140" name="Google Shape;140;p24"/>
              <p:cNvGrpSpPr/>
              <p:nvPr/>
            </p:nvGrpSpPr>
            <p:grpSpPr>
              <a:xfrm>
                <a:off x="1987425" y="367925"/>
                <a:ext cx="1887900" cy="1948525"/>
                <a:chOff x="20650" y="367925"/>
                <a:chExt cx="1887900" cy="1948525"/>
              </a:xfrm>
            </p:grpSpPr>
            <p:sp>
              <p:nvSpPr>
                <p:cNvPr id="141" name="Google Shape;141;p24"/>
                <p:cNvSpPr/>
                <p:nvPr/>
              </p:nvSpPr>
              <p:spPr>
                <a:xfrm>
                  <a:off x="323350" y="367925"/>
                  <a:ext cx="1295100" cy="12708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FFFFFF"/>
                    </a:solidFill>
                    <a:latin typeface="Inter Tight"/>
                    <a:ea typeface="Inter Tight"/>
                    <a:cs typeface="Inter Tight"/>
                    <a:sym typeface="Inter Tight"/>
                  </a:endParaRPr>
                </a:p>
              </p:txBody>
            </p:sp>
            <p:sp>
              <p:nvSpPr>
                <p:cNvPr id="142" name="Google Shape;142;p24"/>
                <p:cNvSpPr txBox="1"/>
                <p:nvPr/>
              </p:nvSpPr>
              <p:spPr>
                <a:xfrm>
                  <a:off x="20650" y="1578150"/>
                  <a:ext cx="1887900" cy="73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Inter Tight"/>
                      <a:ea typeface="Inter Tight"/>
                      <a:cs typeface="Inter Tight"/>
                      <a:sym typeface="Inter Tight"/>
                    </a:rPr>
                    <a:t>Employer collects documents</a:t>
                  </a:r>
                  <a:endParaRPr>
                    <a:solidFill>
                      <a:schemeClr val="dk1"/>
                    </a:solidFill>
                    <a:latin typeface="Inter Tight"/>
                    <a:ea typeface="Inter Tight"/>
                    <a:cs typeface="Inter Tight"/>
                    <a:sym typeface="Inter Tight"/>
                  </a:endParaRPr>
                </a:p>
              </p:txBody>
            </p:sp>
          </p:grpSp>
          <p:pic>
            <p:nvPicPr>
              <p:cNvPr id="143" name="Google Shape;143;p2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397265" y="464731"/>
                <a:ext cx="1092425" cy="1092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4" name="Google Shape;144;p24"/>
            <p:cNvGrpSpPr/>
            <p:nvPr/>
          </p:nvGrpSpPr>
          <p:grpSpPr>
            <a:xfrm>
              <a:off x="3622738" y="367925"/>
              <a:ext cx="1887900" cy="1948525"/>
              <a:chOff x="3889500" y="367925"/>
              <a:chExt cx="1887900" cy="1948525"/>
            </a:xfrm>
          </p:grpSpPr>
          <p:grpSp>
            <p:nvGrpSpPr>
              <p:cNvPr id="145" name="Google Shape;145;p24"/>
              <p:cNvGrpSpPr/>
              <p:nvPr/>
            </p:nvGrpSpPr>
            <p:grpSpPr>
              <a:xfrm>
                <a:off x="3889500" y="367925"/>
                <a:ext cx="1887900" cy="1948525"/>
                <a:chOff x="20650" y="367925"/>
                <a:chExt cx="1887900" cy="1948525"/>
              </a:xfrm>
            </p:grpSpPr>
            <p:sp>
              <p:nvSpPr>
                <p:cNvPr id="146" name="Google Shape;146;p24"/>
                <p:cNvSpPr/>
                <p:nvPr/>
              </p:nvSpPr>
              <p:spPr>
                <a:xfrm>
                  <a:off x="323350" y="367925"/>
                  <a:ext cx="1295100" cy="12708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FFFFFF"/>
                    </a:solidFill>
                    <a:latin typeface="Inter Tight"/>
                    <a:ea typeface="Inter Tight"/>
                    <a:cs typeface="Inter Tight"/>
                    <a:sym typeface="Inter Tight"/>
                  </a:endParaRPr>
                </a:p>
              </p:txBody>
            </p:sp>
            <p:sp>
              <p:nvSpPr>
                <p:cNvPr id="147" name="Google Shape;147;p24"/>
                <p:cNvSpPr txBox="1"/>
                <p:nvPr/>
              </p:nvSpPr>
              <p:spPr>
                <a:xfrm>
                  <a:off x="20650" y="1578150"/>
                  <a:ext cx="1887900" cy="73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Inter Tight"/>
                      <a:ea typeface="Inter Tight"/>
                      <a:cs typeface="Inter Tight"/>
                      <a:sym typeface="Inter Tight"/>
                    </a:rPr>
                    <a:t>Employer contacts </a:t>
                  </a:r>
                  <a:r>
                    <a:rPr lang="en">
                      <a:solidFill>
                        <a:schemeClr val="dk1"/>
                      </a:solidFill>
                      <a:latin typeface="Inter Tight"/>
                      <a:ea typeface="Inter Tight"/>
                      <a:cs typeface="Inter Tight"/>
                      <a:sym typeface="Inter Tight"/>
                    </a:rPr>
                    <a:t>institutions/employers for verification</a:t>
                  </a:r>
                  <a:endParaRPr>
                    <a:solidFill>
                      <a:schemeClr val="dk1"/>
                    </a:solidFill>
                    <a:latin typeface="Inter Tight"/>
                    <a:ea typeface="Inter Tight"/>
                    <a:cs typeface="Inter Tight"/>
                    <a:sym typeface="Inter Tight"/>
                  </a:endParaRPr>
                </a:p>
              </p:txBody>
            </p:sp>
          </p:grpSp>
          <p:pic>
            <p:nvPicPr>
              <p:cNvPr id="148" name="Google Shape;148;p2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287252" y="420808"/>
                <a:ext cx="1116625" cy="11166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9" name="Google Shape;149;p24"/>
            <p:cNvGrpSpPr/>
            <p:nvPr/>
          </p:nvGrpSpPr>
          <p:grpSpPr>
            <a:xfrm>
              <a:off x="5452075" y="367925"/>
              <a:ext cx="1887900" cy="1948525"/>
              <a:chOff x="5728050" y="302475"/>
              <a:chExt cx="1887900" cy="1948525"/>
            </a:xfrm>
          </p:grpSpPr>
          <p:grpSp>
            <p:nvGrpSpPr>
              <p:cNvPr id="150" name="Google Shape;150;p24"/>
              <p:cNvGrpSpPr/>
              <p:nvPr/>
            </p:nvGrpSpPr>
            <p:grpSpPr>
              <a:xfrm>
                <a:off x="5728050" y="302475"/>
                <a:ext cx="1887900" cy="1948525"/>
                <a:chOff x="20650" y="367925"/>
                <a:chExt cx="1887900" cy="1948525"/>
              </a:xfrm>
            </p:grpSpPr>
            <p:sp>
              <p:nvSpPr>
                <p:cNvPr id="151" name="Google Shape;151;p24"/>
                <p:cNvSpPr/>
                <p:nvPr/>
              </p:nvSpPr>
              <p:spPr>
                <a:xfrm>
                  <a:off x="323350" y="367925"/>
                  <a:ext cx="1295100" cy="12708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FFFFFF"/>
                    </a:solidFill>
                    <a:latin typeface="Inter Tight"/>
                    <a:ea typeface="Inter Tight"/>
                    <a:cs typeface="Inter Tight"/>
                    <a:sym typeface="Inter Tight"/>
                  </a:endParaRPr>
                </a:p>
              </p:txBody>
            </p:sp>
            <p:sp>
              <p:nvSpPr>
                <p:cNvPr id="152" name="Google Shape;152;p24"/>
                <p:cNvSpPr txBox="1"/>
                <p:nvPr/>
              </p:nvSpPr>
              <p:spPr>
                <a:xfrm>
                  <a:off x="20650" y="1578150"/>
                  <a:ext cx="1887900" cy="73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Inter Tight"/>
                      <a:ea typeface="Inter Tight"/>
                      <a:cs typeface="Inter Tight"/>
                      <a:sym typeface="Inter Tight"/>
                    </a:rPr>
                    <a:t>Manual Process, slow response</a:t>
                  </a:r>
                  <a:endParaRPr>
                    <a:solidFill>
                      <a:schemeClr val="dk1"/>
                    </a:solidFill>
                    <a:latin typeface="Inter Tight"/>
                    <a:ea typeface="Inter Tight"/>
                    <a:cs typeface="Inter Tight"/>
                    <a:sym typeface="Inter Tight"/>
                  </a:endParaRPr>
                </a:p>
              </p:txBody>
            </p:sp>
          </p:grpSp>
          <p:pic>
            <p:nvPicPr>
              <p:cNvPr id="153" name="Google Shape;153;p2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168250" y="464682"/>
                <a:ext cx="1007500" cy="1007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4" name="Google Shape;154;p24"/>
            <p:cNvGrpSpPr/>
            <p:nvPr/>
          </p:nvGrpSpPr>
          <p:grpSpPr>
            <a:xfrm>
              <a:off x="7224850" y="367925"/>
              <a:ext cx="1887900" cy="1948525"/>
              <a:chOff x="7325525" y="302475"/>
              <a:chExt cx="1887900" cy="1948525"/>
            </a:xfrm>
          </p:grpSpPr>
          <p:grpSp>
            <p:nvGrpSpPr>
              <p:cNvPr id="155" name="Google Shape;155;p24"/>
              <p:cNvGrpSpPr/>
              <p:nvPr/>
            </p:nvGrpSpPr>
            <p:grpSpPr>
              <a:xfrm>
                <a:off x="7325525" y="302475"/>
                <a:ext cx="1887900" cy="1948525"/>
                <a:chOff x="20650" y="367925"/>
                <a:chExt cx="1887900" cy="1948525"/>
              </a:xfrm>
            </p:grpSpPr>
            <p:sp>
              <p:nvSpPr>
                <p:cNvPr id="156" name="Google Shape;156;p24"/>
                <p:cNvSpPr/>
                <p:nvPr/>
              </p:nvSpPr>
              <p:spPr>
                <a:xfrm>
                  <a:off x="323350" y="367925"/>
                  <a:ext cx="1295100" cy="12708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FFFFFF"/>
                    </a:solidFill>
                    <a:latin typeface="Inter Tight"/>
                    <a:ea typeface="Inter Tight"/>
                    <a:cs typeface="Inter Tight"/>
                    <a:sym typeface="Inter Tight"/>
                  </a:endParaRPr>
                </a:p>
              </p:txBody>
            </p:sp>
            <p:sp>
              <p:nvSpPr>
                <p:cNvPr id="157" name="Google Shape;157;p24"/>
                <p:cNvSpPr txBox="1"/>
                <p:nvPr/>
              </p:nvSpPr>
              <p:spPr>
                <a:xfrm>
                  <a:off x="20650" y="1578150"/>
                  <a:ext cx="1887900" cy="73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Inter Tight"/>
                      <a:ea typeface="Inter Tight"/>
                      <a:cs typeface="Inter Tight"/>
                      <a:sym typeface="Inter Tight"/>
                    </a:rPr>
                    <a:t>Risk of fraud, </a:t>
                  </a:r>
                  <a:r>
                    <a:rPr lang="en">
                      <a:solidFill>
                        <a:schemeClr val="dk1"/>
                      </a:solidFill>
                      <a:latin typeface="Inter Tight"/>
                      <a:ea typeface="Inter Tight"/>
                      <a:cs typeface="Inter Tight"/>
                      <a:sym typeface="Inter Tight"/>
                    </a:rPr>
                    <a:t>errors</a:t>
                  </a:r>
                  <a:r>
                    <a:rPr lang="en">
                      <a:solidFill>
                        <a:schemeClr val="dk1"/>
                      </a:solidFill>
                      <a:latin typeface="Inter Tight"/>
                      <a:ea typeface="Inter Tight"/>
                      <a:cs typeface="Inter Tight"/>
                      <a:sym typeface="Inter Tight"/>
                    </a:rPr>
                    <a:t>, delays</a:t>
                  </a:r>
                  <a:endParaRPr>
                    <a:solidFill>
                      <a:schemeClr val="dk1"/>
                    </a:solidFill>
                    <a:latin typeface="Inter Tight"/>
                    <a:ea typeface="Inter Tight"/>
                    <a:cs typeface="Inter Tight"/>
                    <a:sym typeface="Inter Tight"/>
                  </a:endParaRPr>
                </a:p>
              </p:txBody>
            </p:sp>
          </p:grpSp>
          <p:pic>
            <p:nvPicPr>
              <p:cNvPr id="158" name="Google Shape;158;p2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7759875" y="367925"/>
                <a:ext cx="1019175" cy="1019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9" name="Google Shape;159;p24"/>
            <p:cNvSpPr/>
            <p:nvPr/>
          </p:nvSpPr>
          <p:spPr>
            <a:xfrm>
              <a:off x="1708850" y="803600"/>
              <a:ext cx="339000" cy="435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3510813" y="803600"/>
              <a:ext cx="339000" cy="435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367825" y="803600"/>
              <a:ext cx="339000" cy="435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7141950" y="803600"/>
              <a:ext cx="339000" cy="435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135550" y="210575"/>
              <a:ext cx="8895300" cy="2200200"/>
            </a:xfrm>
            <a:prstGeom prst="roundRect">
              <a:avLst>
                <a:gd fmla="val 16667" name="adj"/>
              </a:avLst>
            </a:prstGeom>
            <a:noFill/>
            <a:ln cap="flat" cmpd="sng" w="476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164" name="Google Shape;164;p24"/>
          <p:cNvSpPr txBox="1"/>
          <p:nvPr/>
        </p:nvSpPr>
        <p:spPr>
          <a:xfrm>
            <a:off x="3628050" y="-72600"/>
            <a:ext cx="1887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Without Blockchain</a:t>
            </a:r>
            <a:endParaRPr b="1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3628050" y="2521675"/>
            <a:ext cx="1887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With Blockchain</a:t>
            </a:r>
            <a:endParaRPr b="1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grpSp>
        <p:nvGrpSpPr>
          <p:cNvPr id="166" name="Google Shape;166;p24"/>
          <p:cNvGrpSpPr/>
          <p:nvPr/>
        </p:nvGrpSpPr>
        <p:grpSpPr>
          <a:xfrm>
            <a:off x="25950" y="2915750"/>
            <a:ext cx="9092100" cy="2105875"/>
            <a:chOff x="51900" y="2806825"/>
            <a:chExt cx="9092100" cy="2105875"/>
          </a:xfrm>
        </p:grpSpPr>
        <p:sp>
          <p:nvSpPr>
            <p:cNvPr id="167" name="Google Shape;167;p24"/>
            <p:cNvSpPr/>
            <p:nvPr/>
          </p:nvSpPr>
          <p:spPr>
            <a:xfrm>
              <a:off x="166800" y="2806825"/>
              <a:ext cx="8895300" cy="2038800"/>
            </a:xfrm>
            <a:prstGeom prst="roundRect">
              <a:avLst>
                <a:gd fmla="val 16667" name="adj"/>
              </a:avLst>
            </a:prstGeom>
            <a:noFill/>
            <a:ln cap="flat" cmpd="sng" w="4762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354600" y="2964175"/>
              <a:ext cx="1295100" cy="1270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pic>
          <p:nvPicPr>
            <p:cNvPr id="169" name="Google Shape;169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2550" y="3079975"/>
              <a:ext cx="1039200" cy="103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24"/>
            <p:cNvSpPr txBox="1"/>
            <p:nvPr/>
          </p:nvSpPr>
          <p:spPr>
            <a:xfrm>
              <a:off x="51900" y="4174400"/>
              <a:ext cx="1887900" cy="7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Applicant shares verification link</a:t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2115650" y="2964175"/>
              <a:ext cx="1295100" cy="1270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72" name="Google Shape;172;p24"/>
            <p:cNvSpPr txBox="1"/>
            <p:nvPr/>
          </p:nvSpPr>
          <p:spPr>
            <a:xfrm>
              <a:off x="1812950" y="4174400"/>
              <a:ext cx="1887900" cy="7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Employer access blockchain</a:t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3956688" y="2964175"/>
              <a:ext cx="1295100" cy="1270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74" name="Google Shape;174;p24"/>
            <p:cNvSpPr txBox="1"/>
            <p:nvPr/>
          </p:nvSpPr>
          <p:spPr>
            <a:xfrm>
              <a:off x="3653988" y="4174400"/>
              <a:ext cx="1887900" cy="7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Smart contract verifies credential</a:t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5786025" y="2964175"/>
              <a:ext cx="1295100" cy="1270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76" name="Google Shape;176;p24"/>
            <p:cNvSpPr txBox="1"/>
            <p:nvPr/>
          </p:nvSpPr>
          <p:spPr>
            <a:xfrm>
              <a:off x="5483325" y="4174400"/>
              <a:ext cx="1887900" cy="7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Verified &amp; trusted in seconds</a:t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7558800" y="2964175"/>
              <a:ext cx="1295100" cy="1270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78" name="Google Shape;178;p24"/>
            <p:cNvSpPr txBox="1"/>
            <p:nvPr/>
          </p:nvSpPr>
          <p:spPr>
            <a:xfrm>
              <a:off x="7256100" y="4174400"/>
              <a:ext cx="1887900" cy="7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Better decisions, faster hiring</a:t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1740100" y="3399850"/>
              <a:ext cx="339000" cy="435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3542063" y="3399850"/>
              <a:ext cx="339000" cy="435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399075" y="3399850"/>
              <a:ext cx="339000" cy="435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7173200" y="3399850"/>
              <a:ext cx="339000" cy="435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pic>
          <p:nvPicPr>
            <p:cNvPr id="183" name="Google Shape;183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231724" y="3098050"/>
              <a:ext cx="1039200" cy="103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084161" y="3079977"/>
              <a:ext cx="1039200" cy="103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922005" y="3079977"/>
              <a:ext cx="1039200" cy="103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2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604275" y="3000663"/>
              <a:ext cx="1233975" cy="12339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228600" y="3997419"/>
            <a:ext cx="6514800" cy="8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Blockchain?</a:t>
            </a:r>
            <a:endParaRPr/>
          </a:p>
        </p:txBody>
      </p:sp>
      <p:sp>
        <p:nvSpPr>
          <p:cNvPr id="192" name="Google Shape;192;p25"/>
          <p:cNvSpPr txBox="1"/>
          <p:nvPr/>
        </p:nvSpPr>
        <p:spPr>
          <a:xfrm>
            <a:off x="228600" y="125875"/>
            <a:ext cx="8983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rPr>
              <a:t>Blockchain transforms verification from a manual </a:t>
            </a:r>
            <a:r>
              <a:rPr b="1" lang="en" sz="19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rPr>
              <a:t>trust</a:t>
            </a:r>
            <a:r>
              <a:rPr b="1" lang="en" sz="19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rPr>
              <a:t> process into an automated trust system.</a:t>
            </a:r>
            <a:endParaRPr b="1" sz="1900">
              <a:solidFill>
                <a:schemeClr val="lt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193" name="Google Shape;193;p25"/>
          <p:cNvSpPr txBox="1"/>
          <p:nvPr>
            <p:ph idx="1" type="subTitle"/>
          </p:nvPr>
        </p:nvSpPr>
        <p:spPr>
          <a:xfrm>
            <a:off x="228600" y="1739025"/>
            <a:ext cx="4468500" cy="225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Traditional Database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Centralized control (single authority)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Data can be altered or manipulated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Requires trust in one organization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Manual, slow verification processes</a:t>
            </a:r>
            <a:endParaRPr sz="1800"/>
          </a:p>
        </p:txBody>
      </p:sp>
      <p:sp>
        <p:nvSpPr>
          <p:cNvPr id="194" name="Google Shape;194;p25"/>
          <p:cNvSpPr txBox="1"/>
          <p:nvPr>
            <p:ph idx="1" type="subTitle"/>
          </p:nvPr>
        </p:nvSpPr>
        <p:spPr>
          <a:xfrm>
            <a:off x="4572000" y="1739025"/>
            <a:ext cx="4468500" cy="225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CrediChain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Decentralized (no single owner)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Immutable, tamper-proof records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Shared trust across institutions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Instant, automated verification</a:t>
            </a:r>
            <a:endParaRPr sz="1800"/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949" y="999213"/>
            <a:ext cx="877800" cy="8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6675" y="958550"/>
            <a:ext cx="959125" cy="9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/>
          <p:nvPr/>
        </p:nvSpPr>
        <p:spPr>
          <a:xfrm>
            <a:off x="3603750" y="2977225"/>
            <a:ext cx="1936500" cy="1120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3603750" y="1336225"/>
            <a:ext cx="1936500" cy="1120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03" name="Google Shape;203;p26"/>
          <p:cNvSpPr txBox="1"/>
          <p:nvPr>
            <p:ph type="title"/>
          </p:nvPr>
        </p:nvSpPr>
        <p:spPr>
          <a:xfrm>
            <a:off x="228600" y="3997419"/>
            <a:ext cx="6514800" cy="8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Competitors</a:t>
            </a:r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228600" y="125875"/>
            <a:ext cx="8983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rPr>
              <a:t>Competitive Advantage: The competition specializes in providing </a:t>
            </a:r>
            <a:r>
              <a:rPr b="1" i="1" lang="en" sz="19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rPr>
              <a:t>one specific</a:t>
            </a:r>
            <a:r>
              <a:rPr b="1" lang="en" sz="19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rPr>
              <a:t> element, ours is a </a:t>
            </a:r>
            <a:r>
              <a:rPr b="1" i="1" lang="en" sz="19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rPr>
              <a:t>one-stop shop</a:t>
            </a:r>
            <a:r>
              <a:rPr b="1" lang="en" sz="19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rPr>
              <a:t> that holds </a:t>
            </a:r>
            <a:r>
              <a:rPr b="1" lang="en" sz="1900" u="sng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rPr>
              <a:t>all</a:t>
            </a:r>
            <a:r>
              <a:rPr b="1" lang="en" sz="19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rPr>
              <a:t> types of relevant records.</a:t>
            </a:r>
            <a:endParaRPr b="1" sz="1900">
              <a:solidFill>
                <a:schemeClr val="lt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631750" y="1521325"/>
            <a:ext cx="1260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Appii</a:t>
            </a:r>
            <a:endParaRPr sz="3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-20750" y="3013375"/>
            <a:ext cx="2565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Workwolf</a:t>
            </a:r>
            <a:endParaRPr sz="3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2460113" y="1572025"/>
            <a:ext cx="835200" cy="52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460125" y="3128275"/>
            <a:ext cx="835200" cy="52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3603755" y="1457582"/>
            <a:ext cx="19365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Career History</a:t>
            </a:r>
            <a:endParaRPr sz="24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3603750" y="3049682"/>
            <a:ext cx="19365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Digital Passports</a:t>
            </a:r>
            <a:endParaRPr sz="24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5724213" y="2456725"/>
            <a:ext cx="835200" cy="52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6743400" y="2156725"/>
            <a:ext cx="1936500" cy="1120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6743400" y="2428228"/>
            <a:ext cx="19365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Inter Tight"/>
                <a:ea typeface="Inter Tight"/>
                <a:cs typeface="Inter Tight"/>
                <a:sym typeface="Inter Tight"/>
              </a:rPr>
              <a:t>Niche</a:t>
            </a:r>
            <a:endParaRPr sz="2800">
              <a:solidFill>
                <a:schemeClr val="accent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/>
          <p:nvPr/>
        </p:nvSpPr>
        <p:spPr>
          <a:xfrm>
            <a:off x="656850" y="663150"/>
            <a:ext cx="7830300" cy="38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19" name="Google Shape;219;p27"/>
          <p:cNvSpPr txBox="1"/>
          <p:nvPr>
            <p:ph type="title"/>
          </p:nvPr>
        </p:nvSpPr>
        <p:spPr>
          <a:xfrm>
            <a:off x="1177200" y="1811700"/>
            <a:ext cx="6789600" cy="152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 </a:t>
            </a:r>
            <a:r>
              <a:rPr lang="en" sz="9600">
                <a:solidFill>
                  <a:schemeClr val="lt1"/>
                </a:solidFill>
              </a:rPr>
              <a:t>Our Vision</a:t>
            </a:r>
            <a:endParaRPr i="1" sz="9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/>
          <p:nvPr/>
        </p:nvSpPr>
        <p:spPr>
          <a:xfrm>
            <a:off x="6568600" y="488925"/>
            <a:ext cx="2226900" cy="18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225" name="Google Shape;2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650" y="3624225"/>
            <a:ext cx="875300" cy="8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8751" y="-12"/>
            <a:ext cx="875300" cy="87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750" y="3624225"/>
            <a:ext cx="875300" cy="8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>
            <a:off x="7037400" y="3772525"/>
            <a:ext cx="1367700" cy="1281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3888159" y="175475"/>
            <a:ext cx="1367700" cy="1281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785325" y="3772525"/>
            <a:ext cx="1367700" cy="1281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5350" y="391950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88620" y="281305"/>
            <a:ext cx="1118350" cy="11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62075" y="3854150"/>
            <a:ext cx="1118350" cy="111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/>
        </p:nvSpPr>
        <p:spPr>
          <a:xfrm>
            <a:off x="833750" y="3101100"/>
            <a:ext cx="13677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Build</a:t>
            </a:r>
            <a:endParaRPr b="1" sz="3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459800" y="605375"/>
            <a:ext cx="21156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Secure digital credential system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User identity + document storage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Smart contract-based access control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3791800" y="1457075"/>
            <a:ext cx="1512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Launch</a:t>
            </a:r>
            <a:endParaRPr b="1" sz="3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6965250" y="3101100"/>
            <a:ext cx="1512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Scale</a:t>
            </a:r>
            <a:endParaRPr b="1" sz="3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1196925" y="2481300"/>
            <a:ext cx="544500" cy="619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3406325" y="2810175"/>
            <a:ext cx="2115600" cy="20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Partner with universities and certification bodies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Onboard early employers and users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Define verification </a:t>
            </a: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standards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6663450" y="488925"/>
            <a:ext cx="2115600" cy="18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Integrate with HR/ATS systems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Expand </a:t>
            </a: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institutional</a:t>
            </a: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partnerships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Drive network effects across users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1" name="Google Shape;241;p28"/>
          <p:cNvSpPr/>
          <p:nvPr/>
        </p:nvSpPr>
        <p:spPr>
          <a:xfrm rot="10800000">
            <a:off x="4299750" y="2076875"/>
            <a:ext cx="544500" cy="619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7449000" y="2481300"/>
            <a:ext cx="544500" cy="619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438100" y="488925"/>
            <a:ext cx="2226900" cy="18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3469900" y="2810180"/>
            <a:ext cx="2226900" cy="18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42" y="73450"/>
            <a:ext cx="7607834" cy="507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xplore Italy by Slidesgo">
  <a:themeElements>
    <a:clrScheme name="Simple Light">
      <a:dk1>
        <a:srgbClr val="20281D"/>
      </a:dk1>
      <a:lt1>
        <a:srgbClr val="EFEFEF"/>
      </a:lt1>
      <a:dk2>
        <a:srgbClr val="20281D"/>
      </a:dk2>
      <a:lt2>
        <a:srgbClr val="9B615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028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